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5"/>
  </p:notesMasterIdLst>
  <p:sldIdLst>
    <p:sldId id="285" r:id="rId6"/>
    <p:sldId id="273" r:id="rId7"/>
    <p:sldId id="275" r:id="rId8"/>
    <p:sldId id="270" r:id="rId9"/>
    <p:sldId id="277" r:id="rId10"/>
    <p:sldId id="289" r:id="rId11"/>
    <p:sldId id="281" r:id="rId12"/>
    <p:sldId id="293" r:id="rId13"/>
    <p:sldId id="292" r:id="rId14"/>
    <p:sldId id="276" r:id="rId15"/>
    <p:sldId id="272" r:id="rId16"/>
    <p:sldId id="291" r:id="rId17"/>
    <p:sldId id="290" r:id="rId18"/>
    <p:sldId id="313" r:id="rId19"/>
    <p:sldId id="314" r:id="rId20"/>
    <p:sldId id="315" r:id="rId21"/>
    <p:sldId id="279" r:id="rId22"/>
    <p:sldId id="280" r:id="rId23"/>
    <p:sldId id="309"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2EC936-C790-9EB7-D887-FFA4E9C2A03B}" v="2" dt="2022-03-14T10:34:07.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S::s.linkels@yuverta.nl::82b2834b-7373-49b3-b259-2f89722ff704" providerId="AD" clId="Web-{302EC936-C790-9EB7-D887-FFA4E9C2A03B}"/>
    <pc:docChg chg="addSld delSld">
      <pc:chgData name="Steven Linkels" userId="S::s.linkels@yuverta.nl::82b2834b-7373-49b3-b259-2f89722ff704" providerId="AD" clId="Web-{302EC936-C790-9EB7-D887-FFA4E9C2A03B}" dt="2022-03-14T10:34:07.389" v="1"/>
      <pc:docMkLst>
        <pc:docMk/>
      </pc:docMkLst>
      <pc:sldChg chg="new del">
        <pc:chgData name="Steven Linkels" userId="S::s.linkels@yuverta.nl::82b2834b-7373-49b3-b259-2f89722ff704" providerId="AD" clId="Web-{302EC936-C790-9EB7-D887-FFA4E9C2A03B}" dt="2022-03-14T10:34:07.389" v="1"/>
        <pc:sldMkLst>
          <pc:docMk/>
          <pc:sldMk cId="2350220341" sldId="31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706560-FAAD-4FE1-93C5-7595DAD143E2}" type="datetimeFigureOut">
              <a:rPr lang="nl-NL" smtClean="0"/>
              <a:t>14-3-2022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059B7-823E-4E3C-BE7A-AEC5AC99D715}" type="slidenum">
              <a:rPr lang="nl-NL" smtClean="0"/>
              <a:t>‹#›</a:t>
            </a:fld>
            <a:endParaRPr lang="nl-NL"/>
          </a:p>
        </p:txBody>
      </p:sp>
    </p:spTree>
    <p:extLst>
      <p:ext uri="{BB962C8B-B14F-4D97-AF65-F5344CB8AC3E}">
        <p14:creationId xmlns:p14="http://schemas.microsoft.com/office/powerpoint/2010/main" val="365934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901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3543-B225-4308-BAB0-1C576AA84EB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0789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8548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mj-lt"/>
              <a:buAutoNum type="arabicPeriod"/>
            </a:pPr>
            <a:r>
              <a:rPr lang="nl-NL" b="0" i="0" dirty="0">
                <a:solidFill>
                  <a:srgbClr val="212121"/>
                </a:solidFill>
                <a:effectLst/>
                <a:latin typeface="Helvetica Neue"/>
              </a:rPr>
              <a:t>Taakrollen</a:t>
            </a:r>
          </a:p>
          <a:p>
            <a:pPr algn="l">
              <a:buFont typeface="+mj-lt"/>
              <a:buAutoNum type="arabicPeriod"/>
            </a:pPr>
            <a:r>
              <a:rPr lang="nl-NL" b="0" i="0" dirty="0">
                <a:solidFill>
                  <a:srgbClr val="212121"/>
                </a:solidFill>
                <a:effectLst/>
                <a:latin typeface="Helvetica Neue"/>
              </a:rPr>
              <a:t>Persoonlijke en / of Sociale rollen</a:t>
            </a:r>
          </a:p>
          <a:p>
            <a:pPr algn="l">
              <a:buFont typeface="+mj-lt"/>
              <a:buAutoNum type="arabicPeriod"/>
            </a:pPr>
            <a:r>
              <a:rPr lang="nl-NL" b="0" i="0" dirty="0">
                <a:solidFill>
                  <a:srgbClr val="212121"/>
                </a:solidFill>
                <a:effectLst/>
                <a:latin typeface="Helvetica Neue"/>
              </a:rPr>
              <a:t>Disfunctionele en / of Individualistische rollen</a:t>
            </a:r>
          </a:p>
          <a:p>
            <a:pPr marL="342900" lvl="0" indent="-342900">
              <a:lnSpc>
                <a:spcPct val="107000"/>
              </a:lnSpc>
              <a:buFont typeface="Courier New" panose="02070309020205020404" pitchFamily="49" charset="0"/>
              <a:buChar char="o"/>
            </a:pPr>
            <a:r>
              <a:rPr lang="nl-NL" sz="12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5846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333333"/>
                </a:solidFill>
                <a:effectLst/>
                <a:latin typeface="-apple-system"/>
              </a:rPr>
              <a:t>Er zijn drie traditionele leiderschapsstijlen: democratisch, autocratisch en laissez-faire. Democratische leiders hechten waarde aan de inbreng van degenen aan wie zij leiding geven; autocratische leiders nemen beslissingen zonder hun teamleden te raadplegen; en Laissez faire (of afzijdige) managers laten hun ondergeschikten doen wat natuurlijk aanvoelt in een bepaalde situatie, met weinig of geen aanwijzingen van henzelf.</a:t>
            </a:r>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5887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Niet om voor te lezen, puur ter info!!!!</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3543-B225-4308-BAB0-1C576AA84EB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8353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3543-B225-4308-BAB0-1C576AA84EB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6941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58585A"/>
                </a:solidFill>
                <a:effectLst/>
                <a:latin typeface="Myriad Pro"/>
              </a:rPr>
              <a:t>Volgens </a:t>
            </a:r>
            <a:r>
              <a:rPr lang="nl-NL" b="0" i="0" dirty="0" err="1">
                <a:solidFill>
                  <a:srgbClr val="58585A"/>
                </a:solidFill>
                <a:effectLst/>
                <a:latin typeface="Myriad Pro"/>
              </a:rPr>
              <a:t>Hersey</a:t>
            </a:r>
            <a:r>
              <a:rPr lang="nl-NL" b="0" i="0" dirty="0">
                <a:solidFill>
                  <a:srgbClr val="58585A"/>
                </a:solidFill>
                <a:effectLst/>
                <a:latin typeface="Myriad Pro"/>
              </a:rPr>
              <a:t> en Blanchard laten leidinggevenden 2 soorten gedrag zien: sturend en ondersteunend gedrag. De mate waarin ze dat doen, bepaalt hun leiderschapsstijl. </a:t>
            </a:r>
            <a:r>
              <a:rPr lang="nl-NL" b="0" i="0" dirty="0" err="1">
                <a:solidFill>
                  <a:srgbClr val="58585A"/>
                </a:solidFill>
                <a:effectLst/>
                <a:latin typeface="Myriad Pro"/>
              </a:rPr>
              <a:t>Hersey</a:t>
            </a:r>
            <a:r>
              <a:rPr lang="nl-NL" b="0" i="0" dirty="0">
                <a:solidFill>
                  <a:srgbClr val="58585A"/>
                </a:solidFill>
                <a:effectLst/>
                <a:latin typeface="Myriad Pro"/>
              </a:rPr>
              <a:t> en Blanchard onderscheiden 4 stijlen, die we onder verschillende benamingen tegenkomen.</a:t>
            </a:r>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6801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Hou vol, blijf trots, zorg goed voor de eerste groepsleden en dans!</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6772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EC4E3C-CD69-41B2-9DA9-289EB963A3B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2420B45-0412-4114-821D-222C086115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61559A0-BEA9-4DFE-BEA3-60135E2DFD1C}"/>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EDDA622B-05AA-4F34-87AD-A3BC3E244EA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7B8053B-BA6E-4C83-A499-F3580B2A1CA5}"/>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196831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EA1D03-FDAF-41D4-9C9C-606E8C0603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A52F95D-1BE1-4398-A52B-D34B7F1B8EE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082F375-31EC-4F3D-A736-28A8B470474D}"/>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8024ADCC-5EEB-4A0E-818D-3D0BF1FE7A2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585455-252B-4A13-9187-584C23AA539C}"/>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865793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A2588D2-1B12-496C-9EF6-8ED9EDC63DA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A8500DA-22A0-4B88-BBDC-4F122B3227A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47022E-7798-49C8-8531-0C95278601E4}"/>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82460BEF-CB34-4F2D-9BC7-B557953360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80A8AB-FAFD-4B7E-887C-B8E9BA59B347}"/>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1127650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B94A498D-C906-4812-959B-BBA6D4E948A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C78ACAC9-ECF3-4BF9-89BB-4A35413FB06E}"/>
              </a:ext>
            </a:extLst>
          </p:cNvPr>
          <p:cNvSpPr>
            <a:spLocks noGrp="1"/>
          </p:cNvSpPr>
          <p:nvPr>
            <p:ph type="title"/>
          </p:nvPr>
        </p:nvSpPr>
        <p:spPr/>
        <p:txBody>
          <a:bodyPr/>
          <a:lstStyle/>
          <a:p>
            <a:r>
              <a:rPr lang="nl-NL" noProof="0"/>
              <a:t>Klik om stijl te bewerken</a:t>
            </a:r>
          </a:p>
        </p:txBody>
      </p:sp>
      <p:sp>
        <p:nvSpPr>
          <p:cNvPr id="3" name="Tijdelijke aanduiding voor inhoud 2">
            <a:extLst>
              <a:ext uri="{FF2B5EF4-FFF2-40B4-BE49-F238E27FC236}">
                <a16:creationId xmlns:a16="http://schemas.microsoft.com/office/drawing/2014/main" id="{27862A1F-6B62-4D5A-9714-1CC911E403AE}"/>
              </a:ext>
            </a:extLst>
          </p:cNvPr>
          <p:cNvSpPr>
            <a:spLocks noGrp="1"/>
          </p:cNvSpPr>
          <p:nvPr>
            <p:ph idx="1"/>
          </p:nvPr>
        </p:nvSpPr>
        <p:spPr>
          <a:xfrm>
            <a:off x="371475" y="1709738"/>
            <a:ext cx="11449050" cy="4419599"/>
          </a:xfrm>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4" name="Tijdelijke aanduiding voor datum 3">
            <a:extLst>
              <a:ext uri="{FF2B5EF4-FFF2-40B4-BE49-F238E27FC236}">
                <a16:creationId xmlns:a16="http://schemas.microsoft.com/office/drawing/2014/main" id="{307597BC-18ED-482A-873D-96B7CCB4B934}"/>
              </a:ext>
            </a:extLst>
          </p:cNvPr>
          <p:cNvSpPr>
            <a:spLocks noGrp="1"/>
          </p:cNvSpPr>
          <p:nvPr>
            <p:ph type="dt" sz="half" idx="10"/>
          </p:nvPr>
        </p:nvSpPr>
        <p:spPr/>
        <p:txBody>
          <a:bodyPr/>
          <a:lstStyle/>
          <a:p>
            <a:fld id="{4C2B0B26-DAE9-4BFB-A5D3-E67449819FE8}"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72DE1A5E-2394-483A-893D-2790CEA031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9F1DCAE-8B52-4C7A-810D-897B0B766CE6}"/>
              </a:ext>
            </a:extLst>
          </p:cNvPr>
          <p:cNvSpPr>
            <a:spLocks noGrp="1"/>
          </p:cNvSpPr>
          <p:nvPr>
            <p:ph type="sldNum" sz="quarter" idx="12"/>
          </p:nvPr>
        </p:nvSpPr>
        <p:spPr/>
        <p:txBody>
          <a:bodyPr/>
          <a:lstStyle/>
          <a:p>
            <a:fld id="{98F93465-5F6D-4905-8679-3CFC81371F46}" type="slidenum">
              <a:rPr lang="nl-NL" smtClean="0"/>
              <a:t>‹#›</a:t>
            </a:fld>
            <a:endParaRPr lang="nl-NL"/>
          </a:p>
        </p:txBody>
      </p:sp>
    </p:spTree>
    <p:extLst>
      <p:ext uri="{BB962C8B-B14F-4D97-AF65-F5344CB8AC3E}">
        <p14:creationId xmlns:p14="http://schemas.microsoft.com/office/powerpoint/2010/main" val="405696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932A9-08BA-4F7B-8C35-43635F969E0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E5D1E4F-76C2-419E-8661-C241BEC12F3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FB8BD68-CFC3-4F7F-A7A5-FFE5CB91E35A}"/>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69B241E2-6332-421A-8350-C7A62590C48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904F153-4A44-483E-B165-81AB3E265715}"/>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308644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78A90-AFE1-4B82-ADB7-46A448FA698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5FE006E-C0B4-4FA4-A39E-C445CFDF0D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4008702-1C38-4BD5-A2BF-144646E82F61}"/>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5310221E-2692-4CC2-8D36-0DCF19600B6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7E2196-7EC0-467D-9D12-4157A43D1F8A}"/>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412001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10973-AD28-4FB8-AD33-D3D8174900E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5D9A3AE-7359-48F4-A132-E1F9FE36474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ED73A28-E46E-4D36-9A8A-DB267B5D5F3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DE1912A-EB92-4F11-8B15-81414C82EA5F}"/>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6" name="Tijdelijke aanduiding voor voettekst 5">
            <a:extLst>
              <a:ext uri="{FF2B5EF4-FFF2-40B4-BE49-F238E27FC236}">
                <a16:creationId xmlns:a16="http://schemas.microsoft.com/office/drawing/2014/main" id="{915ABA7F-EE53-47EA-9472-E8A294EF424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437B321-72C5-4073-9927-3046F5A1C5C6}"/>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310186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95C3D7-93C8-4823-9D33-C22F0D613C3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FC2CDEA-9B01-4995-93DC-2584ABFBF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5448E77-9BD6-4FB0-A6C6-5FFF0B5BC39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DF37F213-617E-457B-B89B-6594C902B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AEA7455-046E-41CA-B547-58FF05E84D5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D828027-A4E1-495F-A384-6E01A870A288}"/>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8" name="Tijdelijke aanduiding voor voettekst 7">
            <a:extLst>
              <a:ext uri="{FF2B5EF4-FFF2-40B4-BE49-F238E27FC236}">
                <a16:creationId xmlns:a16="http://schemas.microsoft.com/office/drawing/2014/main" id="{4A6376B0-B6A5-4D73-B793-60AD1511FA1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FB04E4B-30A5-4074-B9DB-5F787E79854E}"/>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140314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424AF-70C8-4830-8664-0572DC4886A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4B06E63-AB02-49B9-B8A0-EA23A2EAB975}"/>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4" name="Tijdelijke aanduiding voor voettekst 3">
            <a:extLst>
              <a:ext uri="{FF2B5EF4-FFF2-40B4-BE49-F238E27FC236}">
                <a16:creationId xmlns:a16="http://schemas.microsoft.com/office/drawing/2014/main" id="{B4714989-3330-4002-87CD-511A1B56216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75F8585-6C64-4008-84BD-B8C3772DC83F}"/>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128902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C9511CF-254A-4EC1-8234-D93EB076845D}"/>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3" name="Tijdelijke aanduiding voor voettekst 2">
            <a:extLst>
              <a:ext uri="{FF2B5EF4-FFF2-40B4-BE49-F238E27FC236}">
                <a16:creationId xmlns:a16="http://schemas.microsoft.com/office/drawing/2014/main" id="{822EBA00-1624-49B5-A62E-C55B0D08160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92322FF-9C28-4049-AA8D-0682A313A04D}"/>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1974936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29D49-1C81-4139-89FA-ED4D604A3C1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3F63B57-FB7E-49B2-8FCC-DD8600F964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7E35C-9034-4306-97A9-5CB8C293D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7B6592F-1EF6-43F3-A5E7-AE1CCB2A54B6}"/>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6" name="Tijdelijke aanduiding voor voettekst 5">
            <a:extLst>
              <a:ext uri="{FF2B5EF4-FFF2-40B4-BE49-F238E27FC236}">
                <a16:creationId xmlns:a16="http://schemas.microsoft.com/office/drawing/2014/main" id="{56AF6805-3DAA-411F-8117-DE1F38469F1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ADFB41B-AEBA-4CDA-87C1-6ADAC8FA4D5D}"/>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4078910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322BA7-3039-4AFE-ABB0-6E50289A056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A8A07B1-EEC2-4136-8B6C-D86C66F02B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B7AFCE4-9810-46B8-A6FA-63DCF287E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847436F-2719-4006-B0F0-8CA6E54A3CF7}"/>
              </a:ext>
            </a:extLst>
          </p:cNvPr>
          <p:cNvSpPr>
            <a:spLocks noGrp="1"/>
          </p:cNvSpPr>
          <p:nvPr>
            <p:ph type="dt" sz="half" idx="10"/>
          </p:nvPr>
        </p:nvSpPr>
        <p:spPr/>
        <p:txBody>
          <a:bodyPr/>
          <a:lstStyle/>
          <a:p>
            <a:fld id="{8BB0AF65-29CD-4004-AEDA-ACE86A82AD3B}" type="datetimeFigureOut">
              <a:rPr lang="nl-NL" smtClean="0"/>
              <a:t>14-3-2022</a:t>
            </a:fld>
            <a:endParaRPr lang="nl-NL"/>
          </a:p>
        </p:txBody>
      </p:sp>
      <p:sp>
        <p:nvSpPr>
          <p:cNvPr id="6" name="Tijdelijke aanduiding voor voettekst 5">
            <a:extLst>
              <a:ext uri="{FF2B5EF4-FFF2-40B4-BE49-F238E27FC236}">
                <a16:creationId xmlns:a16="http://schemas.microsoft.com/office/drawing/2014/main" id="{C53B44D6-0803-4C51-88A2-1B866F92F09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38CD14D-0511-4961-ADF6-035B6EC8F46A}"/>
              </a:ext>
            </a:extLst>
          </p:cNvPr>
          <p:cNvSpPr>
            <a:spLocks noGrp="1"/>
          </p:cNvSpPr>
          <p:nvPr>
            <p:ph type="sldNum" sz="quarter" idx="12"/>
          </p:nvPr>
        </p:nvSpPr>
        <p:spPr/>
        <p:txBody>
          <a:bodyPr/>
          <a:lstStyle/>
          <a:p>
            <a:fld id="{3B1B66CD-8A64-4564-B1EE-0341D7C27008}" type="slidenum">
              <a:rPr lang="nl-NL" smtClean="0"/>
              <a:t>‹#›</a:t>
            </a:fld>
            <a:endParaRPr lang="nl-NL"/>
          </a:p>
        </p:txBody>
      </p:sp>
    </p:spTree>
    <p:extLst>
      <p:ext uri="{BB962C8B-B14F-4D97-AF65-F5344CB8AC3E}">
        <p14:creationId xmlns:p14="http://schemas.microsoft.com/office/powerpoint/2010/main" val="305121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78F343B-A9E8-49F4-BEFA-A1837FEC9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2CAC206-18CE-4B22-B86D-B14E62CD8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4074C1C-EEA4-4CB2-A391-EE98B01E61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B0AF65-29CD-4004-AEDA-ACE86A82AD3B}"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64F2B4C8-3C40-47EA-937A-1BB0BC1E9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E74E411-165F-4BAB-9FE1-B7EB89ECDF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B66CD-8A64-4564-B1EE-0341D7C27008}" type="slidenum">
              <a:rPr lang="nl-NL" smtClean="0"/>
              <a:t>‹#›</a:t>
            </a:fld>
            <a:endParaRPr lang="nl-NL"/>
          </a:p>
        </p:txBody>
      </p:sp>
    </p:spTree>
    <p:extLst>
      <p:ext uri="{BB962C8B-B14F-4D97-AF65-F5344CB8AC3E}">
        <p14:creationId xmlns:p14="http://schemas.microsoft.com/office/powerpoint/2010/main" val="481868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5F28369-D853-41FC-B421-7149A2BF223D}"/>
              </a:ext>
            </a:extLst>
          </p:cNvPr>
          <p:cNvSpPr>
            <a:spLocks noGrp="1"/>
          </p:cNvSpPr>
          <p:nvPr>
            <p:ph type="title"/>
          </p:nvPr>
        </p:nvSpPr>
        <p:spPr>
          <a:xfrm>
            <a:off x="371476" y="296863"/>
            <a:ext cx="10108030" cy="1160403"/>
          </a:xfrm>
          <a:prstGeom prst="rect">
            <a:avLst/>
          </a:prstGeom>
        </p:spPr>
        <p:txBody>
          <a:bodyPr vert="horz" lIns="0" tIns="36000" rIns="0" bIns="0" rtlCol="0" anchor="t" anchorCtr="0">
            <a:noAutofit/>
          </a:bodyPr>
          <a:lstStyle/>
          <a:p>
            <a:endParaRPr lang="nl-NL" noProof="0"/>
          </a:p>
        </p:txBody>
      </p:sp>
      <p:sp>
        <p:nvSpPr>
          <p:cNvPr id="3" name="Tijdelijke aanduiding voor tekst 2">
            <a:extLst>
              <a:ext uri="{FF2B5EF4-FFF2-40B4-BE49-F238E27FC236}">
                <a16:creationId xmlns:a16="http://schemas.microsoft.com/office/drawing/2014/main" id="{2C07AA40-F257-4F75-AEE1-A6910D0C566C}"/>
              </a:ext>
            </a:extLst>
          </p:cNvPr>
          <p:cNvSpPr>
            <a:spLocks noGrp="1"/>
          </p:cNvSpPr>
          <p:nvPr>
            <p:ph type="body" idx="1"/>
          </p:nvPr>
        </p:nvSpPr>
        <p:spPr>
          <a:xfrm>
            <a:off x="371475" y="1709739"/>
            <a:ext cx="11449050" cy="4356100"/>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a:p>
            <a:pPr lvl="5"/>
            <a:r>
              <a:rPr lang="nl-NL" noProof="0"/>
              <a:t>Zesde niveau</a:t>
            </a:r>
          </a:p>
          <a:p>
            <a:pPr lvl="6"/>
            <a:r>
              <a:rPr lang="nl-NL" noProof="0"/>
              <a:t>Zevende niveau - Subtitel</a:t>
            </a:r>
          </a:p>
          <a:p>
            <a:pPr lvl="7"/>
            <a:r>
              <a:rPr lang="nl-NL" noProof="0"/>
              <a:t>Achtste niveau - Subtitel</a:t>
            </a:r>
          </a:p>
          <a:p>
            <a:pPr lvl="8"/>
            <a:r>
              <a:rPr lang="nl-NL" noProof="0"/>
              <a:t>Negende Niveau</a:t>
            </a:r>
          </a:p>
        </p:txBody>
      </p:sp>
      <p:sp>
        <p:nvSpPr>
          <p:cNvPr id="4" name="Tijdelijke aanduiding voor datum 3">
            <a:extLst>
              <a:ext uri="{FF2B5EF4-FFF2-40B4-BE49-F238E27FC236}">
                <a16:creationId xmlns:a16="http://schemas.microsoft.com/office/drawing/2014/main" id="{33F86E3F-0C63-4E97-895C-45E3D9DA10B2}"/>
              </a:ext>
            </a:extLst>
          </p:cNvPr>
          <p:cNvSpPr>
            <a:spLocks noGrp="1"/>
          </p:cNvSpPr>
          <p:nvPr>
            <p:ph type="dt" sz="half" idx="2"/>
          </p:nvPr>
        </p:nvSpPr>
        <p:spPr>
          <a:xfrm>
            <a:off x="6095999" y="7020000"/>
            <a:ext cx="1620000" cy="216000"/>
          </a:xfrm>
          <a:prstGeom prst="rect">
            <a:avLst/>
          </a:prstGeom>
        </p:spPr>
        <p:txBody>
          <a:bodyPr vert="horz" lIns="0" tIns="0" rIns="0" bIns="0" rtlCol="0" anchor="t" anchorCtr="0">
            <a:noAutofit/>
          </a:bodyPr>
          <a:lstStyle>
            <a:lvl1pPr algn="l">
              <a:defRPr sz="1200">
                <a:solidFill>
                  <a:srgbClr val="E6E6E6"/>
                </a:solidFill>
              </a:defRPr>
            </a:lvl1pPr>
          </a:lstStyle>
          <a:p>
            <a:fld id="{4C2B0B26-DAE9-4BFB-A5D3-E67449819FE8}"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577FCBCE-DC2F-4902-A3CE-81254D6F4A46}"/>
              </a:ext>
            </a:extLst>
          </p:cNvPr>
          <p:cNvSpPr>
            <a:spLocks noGrp="1"/>
          </p:cNvSpPr>
          <p:nvPr>
            <p:ph type="ftr" sz="quarter" idx="3"/>
          </p:nvPr>
        </p:nvSpPr>
        <p:spPr>
          <a:xfrm>
            <a:off x="720568" y="6325170"/>
            <a:ext cx="5296057" cy="216000"/>
          </a:xfrm>
          <a:prstGeom prst="rect">
            <a:avLst/>
          </a:prstGeom>
        </p:spPr>
        <p:txBody>
          <a:bodyPr vert="horz" lIns="0" tIns="0" rIns="0" bIns="0" rtlCol="0" anchor="t" anchorCtr="0">
            <a:noAutofit/>
          </a:bodyPr>
          <a:lstStyle>
            <a:lvl1pPr algn="l">
              <a:defRPr sz="1200">
                <a:solidFill>
                  <a:schemeClr val="tx1"/>
                </a:solidFill>
              </a:defRPr>
            </a:lvl1pPr>
          </a:lstStyle>
          <a:p>
            <a:endParaRPr lang="nl-NL"/>
          </a:p>
        </p:txBody>
      </p:sp>
      <p:sp>
        <p:nvSpPr>
          <p:cNvPr id="6" name="Tijdelijke aanduiding voor dianummer 5">
            <a:extLst>
              <a:ext uri="{FF2B5EF4-FFF2-40B4-BE49-F238E27FC236}">
                <a16:creationId xmlns:a16="http://schemas.microsoft.com/office/drawing/2014/main" id="{1EA90362-143D-4A57-889A-3B5E336B0AB3}"/>
              </a:ext>
            </a:extLst>
          </p:cNvPr>
          <p:cNvSpPr>
            <a:spLocks noGrp="1"/>
          </p:cNvSpPr>
          <p:nvPr>
            <p:ph type="sldNum" sz="quarter" idx="4"/>
          </p:nvPr>
        </p:nvSpPr>
        <p:spPr>
          <a:xfrm>
            <a:off x="371476" y="6325170"/>
            <a:ext cx="311944" cy="216000"/>
          </a:xfrm>
          <a:prstGeom prst="rect">
            <a:avLst/>
          </a:prstGeom>
        </p:spPr>
        <p:txBody>
          <a:bodyPr vert="horz" lIns="0" tIns="0" rIns="0" bIns="0" rtlCol="0" anchor="t" anchorCtr="0">
            <a:noAutofit/>
          </a:bodyPr>
          <a:lstStyle>
            <a:lvl1pPr algn="l">
              <a:defRPr sz="1200" b="1">
                <a:solidFill>
                  <a:schemeClr val="tx1"/>
                </a:solidFill>
              </a:defRPr>
            </a:lvl1pPr>
          </a:lstStyle>
          <a:p>
            <a:fld id="{98F93465-5F6D-4905-8679-3CFC81371F46}" type="slidenum">
              <a:rPr lang="nl-NL" smtClean="0"/>
              <a:t>‹#›</a:t>
            </a:fld>
            <a:endParaRPr lang="nl-NL"/>
          </a:p>
        </p:txBody>
      </p:sp>
      <p:grpSp>
        <p:nvGrpSpPr>
          <p:cNvPr id="10" name="Logo">
            <a:extLst>
              <a:ext uri="{FF2B5EF4-FFF2-40B4-BE49-F238E27FC236}">
                <a16:creationId xmlns:a16="http://schemas.microsoft.com/office/drawing/2014/main" id="{AC2B3D40-4D66-4B96-8808-38A2F4F4C97E}"/>
              </a:ext>
            </a:extLst>
          </p:cNvPr>
          <p:cNvGrpSpPr>
            <a:grpSpLocks noChangeAspect="1"/>
          </p:cNvGrpSpPr>
          <p:nvPr/>
        </p:nvGrpSpPr>
        <p:grpSpPr>
          <a:xfrm>
            <a:off x="10999221" y="6308761"/>
            <a:ext cx="810000" cy="168361"/>
            <a:chOff x="4033837" y="3000375"/>
            <a:chExt cx="2429593" cy="504996"/>
          </a:xfrm>
          <a:solidFill>
            <a:schemeClr val="tx1"/>
          </a:solidFill>
        </p:grpSpPr>
        <p:sp>
          <p:nvSpPr>
            <p:cNvPr id="11" name="Vrije vorm: vorm 10">
              <a:extLst>
                <a:ext uri="{FF2B5EF4-FFF2-40B4-BE49-F238E27FC236}">
                  <a16:creationId xmlns:a16="http://schemas.microsoft.com/office/drawing/2014/main" id="{71AEE973-A991-4793-A737-1C2D82A7AA3E}"/>
                </a:ext>
              </a:extLst>
            </p:cNvPr>
            <p:cNvSpPr/>
            <p:nvPr/>
          </p:nvSpPr>
          <p:spPr>
            <a:xfrm>
              <a:off x="4444685" y="3150375"/>
              <a:ext cx="313512" cy="357739"/>
            </a:xfrm>
            <a:custGeom>
              <a:avLst/>
              <a:gdLst>
                <a:gd name="connsiteX0" fmla="*/ 215100 w 313512"/>
                <a:gd name="connsiteY0" fmla="*/ 347095 h 357739"/>
                <a:gd name="connsiteX1" fmla="*/ 215100 w 313512"/>
                <a:gd name="connsiteY1" fmla="*/ 317990 h 357739"/>
                <a:gd name="connsiteX2" fmla="*/ 119499 w 313512"/>
                <a:gd name="connsiteY2" fmla="*/ 357739 h 357739"/>
                <a:gd name="connsiteX3" fmla="*/ 0 w 313512"/>
                <a:gd name="connsiteY3" fmla="*/ 220032 h 357739"/>
                <a:gd name="connsiteX4" fmla="*/ 0 w 313512"/>
                <a:gd name="connsiteY4" fmla="*/ 0 h 357739"/>
                <a:gd name="connsiteX5" fmla="*/ 98413 w 313512"/>
                <a:gd name="connsiteY5" fmla="*/ 0 h 357739"/>
                <a:gd name="connsiteX6" fmla="*/ 98413 w 313512"/>
                <a:gd name="connsiteY6" fmla="*/ 202290 h 357739"/>
                <a:gd name="connsiteX7" fmla="*/ 152543 w 313512"/>
                <a:gd name="connsiteY7" fmla="*/ 269011 h 357739"/>
                <a:gd name="connsiteX8" fmla="*/ 215100 w 313512"/>
                <a:gd name="connsiteY8" fmla="*/ 189519 h 357739"/>
                <a:gd name="connsiteX9" fmla="*/ 215100 w 313512"/>
                <a:gd name="connsiteY9" fmla="*/ 0 h 357739"/>
                <a:gd name="connsiteX10" fmla="*/ 313513 w 313512"/>
                <a:gd name="connsiteY10" fmla="*/ 0 h 357739"/>
                <a:gd name="connsiteX11" fmla="*/ 313513 w 313512"/>
                <a:gd name="connsiteY11" fmla="*/ 347095 h 357739"/>
                <a:gd name="connsiteX12" fmla="*/ 215100 w 313512"/>
                <a:gd name="connsiteY12" fmla="*/ 347095 h 35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3512" h="357739">
                  <a:moveTo>
                    <a:pt x="215100" y="347095"/>
                  </a:moveTo>
                  <a:lnTo>
                    <a:pt x="215100" y="317990"/>
                  </a:lnTo>
                  <a:cubicBezTo>
                    <a:pt x="192606" y="342129"/>
                    <a:pt x="160269" y="357739"/>
                    <a:pt x="119499" y="357739"/>
                  </a:cubicBezTo>
                  <a:cubicBezTo>
                    <a:pt x="44288" y="357739"/>
                    <a:pt x="0" y="304507"/>
                    <a:pt x="0" y="220032"/>
                  </a:cubicBezTo>
                  <a:lnTo>
                    <a:pt x="0" y="0"/>
                  </a:lnTo>
                  <a:lnTo>
                    <a:pt x="98413" y="0"/>
                  </a:lnTo>
                  <a:lnTo>
                    <a:pt x="98413" y="202290"/>
                  </a:lnTo>
                  <a:cubicBezTo>
                    <a:pt x="98413" y="246303"/>
                    <a:pt x="115986" y="269011"/>
                    <a:pt x="152543" y="269011"/>
                  </a:cubicBezTo>
                  <a:cubicBezTo>
                    <a:pt x="190496" y="269011"/>
                    <a:pt x="215100" y="239912"/>
                    <a:pt x="215100" y="189519"/>
                  </a:cubicBezTo>
                  <a:lnTo>
                    <a:pt x="215100" y="0"/>
                  </a:lnTo>
                  <a:lnTo>
                    <a:pt x="313513" y="0"/>
                  </a:lnTo>
                  <a:lnTo>
                    <a:pt x="313513" y="347095"/>
                  </a:lnTo>
                  <a:lnTo>
                    <a:pt x="215100" y="347095"/>
                  </a:lnTo>
                  <a:close/>
                </a:path>
              </a:pathLst>
            </a:custGeom>
            <a:grpFill/>
            <a:ln w="5609" cap="flat">
              <a:noFill/>
              <a:prstDash val="solid"/>
              <a:miter/>
            </a:ln>
          </p:spPr>
          <p:txBody>
            <a:bodyPr rtlCol="0" anchor="ctr"/>
            <a:lstStyle/>
            <a:p>
              <a:endParaRPr lang="nl-NL" noProof="0"/>
            </a:p>
          </p:txBody>
        </p:sp>
        <p:sp>
          <p:nvSpPr>
            <p:cNvPr id="12" name="Vrije vorm: vorm 11">
              <a:extLst>
                <a:ext uri="{FF2B5EF4-FFF2-40B4-BE49-F238E27FC236}">
                  <a16:creationId xmlns:a16="http://schemas.microsoft.com/office/drawing/2014/main" id="{DE6AAFCD-6B85-4093-8424-57DECBB9020C}"/>
                </a:ext>
              </a:extLst>
            </p:cNvPr>
            <p:cNvSpPr/>
            <p:nvPr/>
          </p:nvSpPr>
          <p:spPr>
            <a:xfrm>
              <a:off x="4790949" y="3150431"/>
              <a:ext cx="378186" cy="347100"/>
            </a:xfrm>
            <a:custGeom>
              <a:avLst/>
              <a:gdLst>
                <a:gd name="connsiteX0" fmla="*/ 189093 w 378186"/>
                <a:gd name="connsiteY0" fmla="*/ 219331 h 347100"/>
                <a:gd name="connsiteX1" fmla="*/ 276261 w 378186"/>
                <a:gd name="connsiteY1" fmla="*/ 0 h 347100"/>
                <a:gd name="connsiteX2" fmla="*/ 378186 w 378186"/>
                <a:gd name="connsiteY2" fmla="*/ 0 h 347100"/>
                <a:gd name="connsiteX3" fmla="*/ 239710 w 378186"/>
                <a:gd name="connsiteY3" fmla="*/ 347101 h 347100"/>
                <a:gd name="connsiteX4" fmla="*/ 137780 w 378186"/>
                <a:gd name="connsiteY4" fmla="*/ 347101 h 347100"/>
                <a:gd name="connsiteX5" fmla="*/ 0 w 378186"/>
                <a:gd name="connsiteY5" fmla="*/ 0 h 347100"/>
                <a:gd name="connsiteX6" fmla="*/ 101931 w 378186"/>
                <a:gd name="connsiteY6" fmla="*/ 0 h 34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8186" h="347100">
                  <a:moveTo>
                    <a:pt x="189093" y="219331"/>
                  </a:moveTo>
                  <a:lnTo>
                    <a:pt x="276261" y="0"/>
                  </a:lnTo>
                  <a:lnTo>
                    <a:pt x="378186" y="0"/>
                  </a:lnTo>
                  <a:lnTo>
                    <a:pt x="239710" y="347101"/>
                  </a:lnTo>
                  <a:lnTo>
                    <a:pt x="137780" y="347101"/>
                  </a:lnTo>
                  <a:lnTo>
                    <a:pt x="0" y="0"/>
                  </a:lnTo>
                  <a:lnTo>
                    <a:pt x="101931" y="0"/>
                  </a:lnTo>
                  <a:close/>
                </a:path>
              </a:pathLst>
            </a:custGeom>
            <a:grpFill/>
            <a:ln w="5609" cap="flat">
              <a:noFill/>
              <a:prstDash val="solid"/>
              <a:miter/>
            </a:ln>
          </p:spPr>
          <p:txBody>
            <a:bodyPr rtlCol="0" anchor="ctr"/>
            <a:lstStyle/>
            <a:p>
              <a:endParaRPr lang="nl-NL" noProof="0"/>
            </a:p>
          </p:txBody>
        </p:sp>
        <p:sp>
          <p:nvSpPr>
            <p:cNvPr id="13" name="Vrije vorm: vorm 12">
              <a:extLst>
                <a:ext uri="{FF2B5EF4-FFF2-40B4-BE49-F238E27FC236}">
                  <a16:creationId xmlns:a16="http://schemas.microsoft.com/office/drawing/2014/main" id="{804F2F31-380C-400D-9AC4-1FDFA21E5423}"/>
                </a:ext>
              </a:extLst>
            </p:cNvPr>
            <p:cNvSpPr/>
            <p:nvPr/>
          </p:nvSpPr>
          <p:spPr>
            <a:xfrm>
              <a:off x="5539477" y="3139434"/>
              <a:ext cx="284703" cy="357739"/>
            </a:xfrm>
            <a:custGeom>
              <a:avLst/>
              <a:gdLst>
                <a:gd name="connsiteX0" fmla="*/ 184874 w 284703"/>
                <a:gd name="connsiteY0" fmla="*/ 0 h 357739"/>
                <a:gd name="connsiteX1" fmla="*/ 98412 w 284703"/>
                <a:gd name="connsiteY1" fmla="*/ 39743 h 357739"/>
                <a:gd name="connsiteX2" fmla="*/ 98412 w 284703"/>
                <a:gd name="connsiteY2" fmla="*/ 10639 h 357739"/>
                <a:gd name="connsiteX3" fmla="*/ 0 w 284703"/>
                <a:gd name="connsiteY3" fmla="*/ 10639 h 357739"/>
                <a:gd name="connsiteX4" fmla="*/ 0 w 284703"/>
                <a:gd name="connsiteY4" fmla="*/ 357739 h 357739"/>
                <a:gd name="connsiteX5" fmla="*/ 98412 w 284703"/>
                <a:gd name="connsiteY5" fmla="*/ 357739 h 357739"/>
                <a:gd name="connsiteX6" fmla="*/ 98412 w 284703"/>
                <a:gd name="connsiteY6" fmla="*/ 172473 h 357739"/>
                <a:gd name="connsiteX7" fmla="*/ 148317 w 284703"/>
                <a:gd name="connsiteY7" fmla="*/ 90849 h 357739"/>
                <a:gd name="connsiteX8" fmla="*/ 188341 w 284703"/>
                <a:gd name="connsiteY8" fmla="*/ 143380 h 357739"/>
                <a:gd name="connsiteX9" fmla="*/ 284694 w 284703"/>
                <a:gd name="connsiteY9" fmla="*/ 143380 h 357739"/>
                <a:gd name="connsiteX10" fmla="*/ 184874 w 284703"/>
                <a:gd name="connsiteY10" fmla="*/ 0 h 35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4703" h="357739">
                  <a:moveTo>
                    <a:pt x="184874" y="0"/>
                  </a:moveTo>
                  <a:cubicBezTo>
                    <a:pt x="146915" y="0"/>
                    <a:pt x="118091" y="14903"/>
                    <a:pt x="98412" y="39743"/>
                  </a:cubicBezTo>
                  <a:lnTo>
                    <a:pt x="98412" y="10639"/>
                  </a:lnTo>
                  <a:lnTo>
                    <a:pt x="0" y="10639"/>
                  </a:lnTo>
                  <a:lnTo>
                    <a:pt x="0" y="357739"/>
                  </a:lnTo>
                  <a:lnTo>
                    <a:pt x="98412" y="357739"/>
                  </a:lnTo>
                  <a:lnTo>
                    <a:pt x="98412" y="172473"/>
                  </a:lnTo>
                  <a:cubicBezTo>
                    <a:pt x="98412" y="114988"/>
                    <a:pt x="120200" y="90849"/>
                    <a:pt x="148317" y="90849"/>
                  </a:cubicBezTo>
                  <a:cubicBezTo>
                    <a:pt x="174499" y="90849"/>
                    <a:pt x="187819" y="107951"/>
                    <a:pt x="188341" y="143380"/>
                  </a:cubicBezTo>
                  <a:lnTo>
                    <a:pt x="284694" y="143380"/>
                  </a:lnTo>
                  <a:cubicBezTo>
                    <a:pt x="285396" y="39036"/>
                    <a:pt x="246028" y="0"/>
                    <a:pt x="184874" y="0"/>
                  </a:cubicBezTo>
                </a:path>
              </a:pathLst>
            </a:custGeom>
            <a:grpFill/>
            <a:ln w="5609" cap="flat">
              <a:noFill/>
              <a:prstDash val="solid"/>
              <a:miter/>
            </a:ln>
          </p:spPr>
          <p:txBody>
            <a:bodyPr rtlCol="0" anchor="ctr"/>
            <a:lstStyle/>
            <a:p>
              <a:endParaRPr lang="nl-NL" noProof="0"/>
            </a:p>
          </p:txBody>
        </p:sp>
        <p:sp>
          <p:nvSpPr>
            <p:cNvPr id="14" name="Vrije vorm: vorm 13">
              <a:extLst>
                <a:ext uri="{FF2B5EF4-FFF2-40B4-BE49-F238E27FC236}">
                  <a16:creationId xmlns:a16="http://schemas.microsoft.com/office/drawing/2014/main" id="{595ECC52-9B4D-430D-979C-990E6A3C971C}"/>
                </a:ext>
              </a:extLst>
            </p:cNvPr>
            <p:cNvSpPr/>
            <p:nvPr/>
          </p:nvSpPr>
          <p:spPr>
            <a:xfrm>
              <a:off x="6173113" y="3139434"/>
              <a:ext cx="290316" cy="368388"/>
            </a:xfrm>
            <a:custGeom>
              <a:avLst/>
              <a:gdLst>
                <a:gd name="connsiteX0" fmla="*/ 198233 w 290316"/>
                <a:gd name="connsiteY0" fmla="*/ 217199 h 368388"/>
                <a:gd name="connsiteX1" fmla="*/ 134969 w 290316"/>
                <a:gd name="connsiteY1" fmla="*/ 286047 h 368388"/>
                <a:gd name="connsiteX2" fmla="*/ 92785 w 290316"/>
                <a:gd name="connsiteY2" fmla="*/ 252683 h 368388"/>
                <a:gd name="connsiteX3" fmla="*/ 144810 w 290316"/>
                <a:gd name="connsiteY3" fmla="*/ 211520 h 368388"/>
                <a:gd name="connsiteX4" fmla="*/ 198233 w 290316"/>
                <a:gd name="connsiteY4" fmla="*/ 201589 h 368388"/>
                <a:gd name="connsiteX5" fmla="*/ 198233 w 290316"/>
                <a:gd name="connsiteY5" fmla="*/ 217199 h 368388"/>
                <a:gd name="connsiteX6" fmla="*/ 143402 w 290316"/>
                <a:gd name="connsiteY6" fmla="*/ 0 h 368388"/>
                <a:gd name="connsiteX7" fmla="*/ 1403 w 290316"/>
                <a:gd name="connsiteY7" fmla="*/ 132017 h 368388"/>
                <a:gd name="connsiteX8" fmla="*/ 89435 w 290316"/>
                <a:gd name="connsiteY8" fmla="*/ 132017 h 368388"/>
                <a:gd name="connsiteX9" fmla="*/ 145506 w 290316"/>
                <a:gd name="connsiteY9" fmla="*/ 80199 h 368388"/>
                <a:gd name="connsiteX10" fmla="*/ 198233 w 290316"/>
                <a:gd name="connsiteY10" fmla="*/ 122793 h 368388"/>
                <a:gd name="connsiteX11" fmla="*/ 198233 w 290316"/>
                <a:gd name="connsiteY11" fmla="*/ 134856 h 368388"/>
                <a:gd name="connsiteX12" fmla="*/ 132152 w 290316"/>
                <a:gd name="connsiteY12" fmla="*/ 146926 h 368388"/>
                <a:gd name="connsiteX13" fmla="*/ 0 w 290316"/>
                <a:gd name="connsiteY13" fmla="*/ 264758 h 368388"/>
                <a:gd name="connsiteX14" fmla="*/ 115986 w 290316"/>
                <a:gd name="connsiteY14" fmla="*/ 368389 h 368388"/>
                <a:gd name="connsiteX15" fmla="*/ 198935 w 290316"/>
                <a:gd name="connsiteY15" fmla="*/ 323669 h 368388"/>
                <a:gd name="connsiteX16" fmla="*/ 198935 w 290316"/>
                <a:gd name="connsiteY16" fmla="*/ 357739 h 368388"/>
                <a:gd name="connsiteX17" fmla="*/ 290317 w 290316"/>
                <a:gd name="connsiteY17" fmla="*/ 357739 h 368388"/>
                <a:gd name="connsiteX18" fmla="*/ 290317 w 290316"/>
                <a:gd name="connsiteY18" fmla="*/ 125632 h 368388"/>
                <a:gd name="connsiteX19" fmla="*/ 143402 w 290316"/>
                <a:gd name="connsiteY19" fmla="*/ 0 h 36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0316" h="368388">
                  <a:moveTo>
                    <a:pt x="198233" y="217199"/>
                  </a:moveTo>
                  <a:cubicBezTo>
                    <a:pt x="198233" y="259787"/>
                    <a:pt x="172221" y="286047"/>
                    <a:pt x="134969" y="286047"/>
                  </a:cubicBezTo>
                  <a:cubicBezTo>
                    <a:pt x="109657" y="286047"/>
                    <a:pt x="92785" y="272563"/>
                    <a:pt x="92785" y="252683"/>
                  </a:cubicBezTo>
                  <a:cubicBezTo>
                    <a:pt x="92785" y="226423"/>
                    <a:pt x="116688" y="217199"/>
                    <a:pt x="144810" y="211520"/>
                  </a:cubicBezTo>
                  <a:lnTo>
                    <a:pt x="198233" y="201589"/>
                  </a:lnTo>
                  <a:lnTo>
                    <a:pt x="198233" y="217199"/>
                  </a:lnTo>
                  <a:close/>
                  <a:moveTo>
                    <a:pt x="143402" y="0"/>
                  </a:moveTo>
                  <a:cubicBezTo>
                    <a:pt x="65375" y="0"/>
                    <a:pt x="-2811" y="45427"/>
                    <a:pt x="1403" y="132017"/>
                  </a:cubicBezTo>
                  <a:lnTo>
                    <a:pt x="89435" y="132017"/>
                  </a:lnTo>
                  <a:cubicBezTo>
                    <a:pt x="91460" y="100388"/>
                    <a:pt x="110830" y="80199"/>
                    <a:pt x="145506" y="80199"/>
                  </a:cubicBezTo>
                  <a:cubicBezTo>
                    <a:pt x="179953" y="80199"/>
                    <a:pt x="198233" y="99366"/>
                    <a:pt x="198233" y="122793"/>
                  </a:cubicBezTo>
                  <a:lnTo>
                    <a:pt x="198233" y="134856"/>
                  </a:lnTo>
                  <a:lnTo>
                    <a:pt x="132152" y="146926"/>
                  </a:lnTo>
                  <a:cubicBezTo>
                    <a:pt x="46392" y="161834"/>
                    <a:pt x="0" y="196617"/>
                    <a:pt x="0" y="264758"/>
                  </a:cubicBezTo>
                  <a:cubicBezTo>
                    <a:pt x="0" y="314444"/>
                    <a:pt x="38660" y="368389"/>
                    <a:pt x="115986" y="368389"/>
                  </a:cubicBezTo>
                  <a:cubicBezTo>
                    <a:pt x="159568" y="368389"/>
                    <a:pt x="186983" y="344963"/>
                    <a:pt x="198935" y="323669"/>
                  </a:cubicBezTo>
                  <a:lnTo>
                    <a:pt x="198935" y="357739"/>
                  </a:lnTo>
                  <a:lnTo>
                    <a:pt x="290317" y="357739"/>
                  </a:lnTo>
                  <a:lnTo>
                    <a:pt x="290317" y="125632"/>
                  </a:lnTo>
                  <a:cubicBezTo>
                    <a:pt x="290317" y="51100"/>
                    <a:pt x="239705" y="0"/>
                    <a:pt x="143402" y="0"/>
                  </a:cubicBezTo>
                </a:path>
              </a:pathLst>
            </a:custGeom>
            <a:grpFill/>
            <a:ln w="5609" cap="flat">
              <a:noFill/>
              <a:prstDash val="solid"/>
              <a:miter/>
            </a:ln>
          </p:spPr>
          <p:txBody>
            <a:bodyPr rtlCol="0" anchor="ctr"/>
            <a:lstStyle/>
            <a:p>
              <a:endParaRPr lang="nl-NL" noProof="0"/>
            </a:p>
          </p:txBody>
        </p:sp>
        <p:sp>
          <p:nvSpPr>
            <p:cNvPr id="15" name="Vrije vorm: vorm 14">
              <a:extLst>
                <a:ext uri="{FF2B5EF4-FFF2-40B4-BE49-F238E27FC236}">
                  <a16:creationId xmlns:a16="http://schemas.microsoft.com/office/drawing/2014/main" id="{4085E259-5C17-488D-9829-4345C64B80F9}"/>
                </a:ext>
              </a:extLst>
            </p:cNvPr>
            <p:cNvSpPr/>
            <p:nvPr/>
          </p:nvSpPr>
          <p:spPr>
            <a:xfrm>
              <a:off x="5159580" y="3140141"/>
              <a:ext cx="336007" cy="367681"/>
            </a:xfrm>
            <a:custGeom>
              <a:avLst/>
              <a:gdLst>
                <a:gd name="connsiteX0" fmla="*/ 172226 w 336007"/>
                <a:gd name="connsiteY0" fmla="*/ 81624 h 367681"/>
                <a:gd name="connsiteX1" fmla="*/ 243919 w 336007"/>
                <a:gd name="connsiteY1" fmla="*/ 140546 h 367681"/>
                <a:gd name="connsiteX2" fmla="*/ 92089 w 336007"/>
                <a:gd name="connsiteY2" fmla="*/ 140546 h 367681"/>
                <a:gd name="connsiteX3" fmla="*/ 172226 w 336007"/>
                <a:gd name="connsiteY3" fmla="*/ 81624 h 367681"/>
                <a:gd name="connsiteX4" fmla="*/ 177142 w 336007"/>
                <a:gd name="connsiteY4" fmla="*/ 283213 h 367681"/>
                <a:gd name="connsiteX5" fmla="*/ 89979 w 336007"/>
                <a:gd name="connsiteY5" fmla="*/ 208681 h 367681"/>
                <a:gd name="connsiteX6" fmla="*/ 211807 w 336007"/>
                <a:gd name="connsiteY6" fmla="*/ 208681 h 367681"/>
                <a:gd name="connsiteX7" fmla="*/ 328977 w 336007"/>
                <a:gd name="connsiteY7" fmla="*/ 208681 h 367681"/>
                <a:gd name="connsiteX8" fmla="*/ 328977 w 336007"/>
                <a:gd name="connsiteY8" fmla="*/ 170352 h 367681"/>
                <a:gd name="connsiteX9" fmla="*/ 172226 w 336007"/>
                <a:gd name="connsiteY9" fmla="*/ 0 h 367681"/>
                <a:gd name="connsiteX10" fmla="*/ 0 w 336007"/>
                <a:gd name="connsiteY10" fmla="*/ 184548 h 367681"/>
                <a:gd name="connsiteX11" fmla="*/ 175739 w 336007"/>
                <a:gd name="connsiteY11" fmla="*/ 367682 h 367681"/>
                <a:gd name="connsiteX12" fmla="*/ 336008 w 336007"/>
                <a:gd name="connsiteY12" fmla="*/ 242752 h 367681"/>
                <a:gd name="connsiteX13" fmla="*/ 242477 w 336007"/>
                <a:gd name="connsiteY13" fmla="*/ 242752 h 367681"/>
                <a:gd name="connsiteX14" fmla="*/ 177142 w 336007"/>
                <a:gd name="connsiteY14" fmla="*/ 283213 h 367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6007" h="367681">
                  <a:moveTo>
                    <a:pt x="172226" y="81624"/>
                  </a:moveTo>
                  <a:cubicBezTo>
                    <a:pt x="215100" y="81624"/>
                    <a:pt x="242516" y="109315"/>
                    <a:pt x="243919" y="140546"/>
                  </a:cubicBezTo>
                  <a:lnTo>
                    <a:pt x="92089" y="140546"/>
                  </a:lnTo>
                  <a:cubicBezTo>
                    <a:pt x="104035" y="103631"/>
                    <a:pt x="133560" y="81624"/>
                    <a:pt x="172226" y="81624"/>
                  </a:cubicBezTo>
                  <a:moveTo>
                    <a:pt x="177142" y="283213"/>
                  </a:moveTo>
                  <a:cubicBezTo>
                    <a:pt x="132158" y="283213"/>
                    <a:pt x="99815" y="256241"/>
                    <a:pt x="89979" y="208681"/>
                  </a:cubicBezTo>
                  <a:lnTo>
                    <a:pt x="211807" y="208681"/>
                  </a:lnTo>
                  <a:lnTo>
                    <a:pt x="328977" y="208681"/>
                  </a:lnTo>
                  <a:lnTo>
                    <a:pt x="328977" y="170352"/>
                  </a:lnTo>
                  <a:cubicBezTo>
                    <a:pt x="328977" y="70267"/>
                    <a:pt x="267822" y="0"/>
                    <a:pt x="172226" y="0"/>
                  </a:cubicBezTo>
                  <a:cubicBezTo>
                    <a:pt x="68186" y="0"/>
                    <a:pt x="0" y="80210"/>
                    <a:pt x="0" y="184548"/>
                  </a:cubicBezTo>
                  <a:cubicBezTo>
                    <a:pt x="0" y="288891"/>
                    <a:pt x="69594" y="367682"/>
                    <a:pt x="175739" y="367682"/>
                  </a:cubicBezTo>
                  <a:cubicBezTo>
                    <a:pt x="256577" y="367682"/>
                    <a:pt x="324062" y="317283"/>
                    <a:pt x="336008" y="242752"/>
                  </a:cubicBezTo>
                  <a:lnTo>
                    <a:pt x="242477" y="242752"/>
                  </a:lnTo>
                  <a:cubicBezTo>
                    <a:pt x="230890" y="268091"/>
                    <a:pt x="207413" y="283213"/>
                    <a:pt x="177142" y="283213"/>
                  </a:cubicBezTo>
                </a:path>
              </a:pathLst>
            </a:custGeom>
            <a:grpFill/>
            <a:ln w="5609" cap="flat">
              <a:noFill/>
              <a:prstDash val="solid"/>
              <a:miter/>
            </a:ln>
          </p:spPr>
          <p:txBody>
            <a:bodyPr rtlCol="0" anchor="ctr"/>
            <a:lstStyle/>
            <a:p>
              <a:endParaRPr lang="nl-NL" noProof="0"/>
            </a:p>
          </p:txBody>
        </p:sp>
        <p:sp>
          <p:nvSpPr>
            <p:cNvPr id="16" name="Vrije vorm: vorm 15">
              <a:extLst>
                <a:ext uri="{FF2B5EF4-FFF2-40B4-BE49-F238E27FC236}">
                  <a16:creationId xmlns:a16="http://schemas.microsoft.com/office/drawing/2014/main" id="{9DFBDC82-81BF-49C8-9ADC-C124E19655F5}"/>
                </a:ext>
              </a:extLst>
            </p:cNvPr>
            <p:cNvSpPr/>
            <p:nvPr/>
          </p:nvSpPr>
          <p:spPr>
            <a:xfrm>
              <a:off x="5867164" y="3052832"/>
              <a:ext cx="272261" cy="454990"/>
            </a:xfrm>
            <a:custGeom>
              <a:avLst/>
              <a:gdLst>
                <a:gd name="connsiteX0" fmla="*/ 272041 w 272261"/>
                <a:gd name="connsiteY0" fmla="*/ 315157 h 454990"/>
                <a:gd name="connsiteX1" fmla="*/ 179251 w 272261"/>
                <a:gd name="connsiteY1" fmla="*/ 315157 h 454990"/>
                <a:gd name="connsiteX2" fmla="*/ 138481 w 272261"/>
                <a:gd name="connsiteY2" fmla="*/ 366268 h 454990"/>
                <a:gd name="connsiteX3" fmla="*/ 98413 w 272261"/>
                <a:gd name="connsiteY3" fmla="*/ 324381 h 454990"/>
                <a:gd name="connsiteX4" fmla="*/ 98413 w 272261"/>
                <a:gd name="connsiteY4" fmla="*/ 182421 h 454990"/>
                <a:gd name="connsiteX5" fmla="*/ 225632 w 272261"/>
                <a:gd name="connsiteY5" fmla="*/ 182421 h 454990"/>
                <a:gd name="connsiteX6" fmla="*/ 225632 w 272261"/>
                <a:gd name="connsiteY6" fmla="*/ 97245 h 454990"/>
                <a:gd name="connsiteX7" fmla="*/ 98413 w 272261"/>
                <a:gd name="connsiteY7" fmla="*/ 97245 h 454990"/>
                <a:gd name="connsiteX8" fmla="*/ 98413 w 272261"/>
                <a:gd name="connsiteY8" fmla="*/ 0 h 454990"/>
                <a:gd name="connsiteX9" fmla="*/ 0 w 272261"/>
                <a:gd name="connsiteY9" fmla="*/ 0 h 454990"/>
                <a:gd name="connsiteX10" fmla="*/ 0 w 272261"/>
                <a:gd name="connsiteY10" fmla="*/ 97245 h 454990"/>
                <a:gd name="connsiteX11" fmla="*/ 0 w 272261"/>
                <a:gd name="connsiteY11" fmla="*/ 182421 h 454990"/>
                <a:gd name="connsiteX12" fmla="*/ 0 w 272261"/>
                <a:gd name="connsiteY12" fmla="*/ 320128 h 454990"/>
                <a:gd name="connsiteX13" fmla="*/ 143402 w 272261"/>
                <a:gd name="connsiteY13" fmla="*/ 454990 h 454990"/>
                <a:gd name="connsiteX14" fmla="*/ 272041 w 272261"/>
                <a:gd name="connsiteY14" fmla="*/ 315157 h 454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2261" h="454990">
                  <a:moveTo>
                    <a:pt x="272041" y="315157"/>
                  </a:moveTo>
                  <a:lnTo>
                    <a:pt x="179251" y="315157"/>
                  </a:lnTo>
                  <a:cubicBezTo>
                    <a:pt x="179251" y="348515"/>
                    <a:pt x="163086" y="366268"/>
                    <a:pt x="138481" y="366268"/>
                  </a:cubicBezTo>
                  <a:cubicBezTo>
                    <a:pt x="114578" y="366268"/>
                    <a:pt x="98413" y="351359"/>
                    <a:pt x="98413" y="324381"/>
                  </a:cubicBezTo>
                  <a:lnTo>
                    <a:pt x="98413" y="182421"/>
                  </a:lnTo>
                  <a:lnTo>
                    <a:pt x="225632" y="182421"/>
                  </a:lnTo>
                  <a:lnTo>
                    <a:pt x="225632" y="97245"/>
                  </a:lnTo>
                  <a:lnTo>
                    <a:pt x="98413" y="97245"/>
                  </a:lnTo>
                  <a:lnTo>
                    <a:pt x="98413" y="0"/>
                  </a:lnTo>
                  <a:lnTo>
                    <a:pt x="0" y="0"/>
                  </a:lnTo>
                  <a:lnTo>
                    <a:pt x="0" y="97245"/>
                  </a:lnTo>
                  <a:lnTo>
                    <a:pt x="0" y="182421"/>
                  </a:lnTo>
                  <a:lnTo>
                    <a:pt x="0" y="320128"/>
                  </a:lnTo>
                  <a:cubicBezTo>
                    <a:pt x="0" y="403172"/>
                    <a:pt x="52722" y="454990"/>
                    <a:pt x="143402" y="454990"/>
                  </a:cubicBezTo>
                  <a:cubicBezTo>
                    <a:pt x="219320" y="454990"/>
                    <a:pt x="276255" y="401752"/>
                    <a:pt x="272041" y="315157"/>
                  </a:cubicBezTo>
                </a:path>
              </a:pathLst>
            </a:custGeom>
            <a:grpFill/>
            <a:ln w="5609" cap="flat">
              <a:noFill/>
              <a:prstDash val="solid"/>
              <a:miter/>
            </a:ln>
          </p:spPr>
          <p:txBody>
            <a:bodyPr rtlCol="0" anchor="ctr"/>
            <a:lstStyle/>
            <a:p>
              <a:endParaRPr lang="nl-NL" noProof="0"/>
            </a:p>
          </p:txBody>
        </p:sp>
        <p:sp>
          <p:nvSpPr>
            <p:cNvPr id="17" name="Vrije vorm: vorm 16">
              <a:extLst>
                <a:ext uri="{FF2B5EF4-FFF2-40B4-BE49-F238E27FC236}">
                  <a16:creationId xmlns:a16="http://schemas.microsoft.com/office/drawing/2014/main" id="{24B01084-4721-4A15-87C0-03BBF8FE1D2C}"/>
                </a:ext>
              </a:extLst>
            </p:cNvPr>
            <p:cNvSpPr/>
            <p:nvPr/>
          </p:nvSpPr>
          <p:spPr>
            <a:xfrm>
              <a:off x="4033837" y="3000375"/>
              <a:ext cx="461398" cy="497157"/>
            </a:xfrm>
            <a:custGeom>
              <a:avLst/>
              <a:gdLst>
                <a:gd name="connsiteX0" fmla="*/ 230699 w 461398"/>
                <a:gd name="connsiteY0" fmla="*/ 197442 h 497157"/>
                <a:gd name="connsiteX1" fmla="*/ 348863 w 461398"/>
                <a:gd name="connsiteY1" fmla="*/ 0 h 497157"/>
                <a:gd name="connsiteX2" fmla="*/ 461398 w 461398"/>
                <a:gd name="connsiteY2" fmla="*/ 0 h 497157"/>
                <a:gd name="connsiteX3" fmla="*/ 279931 w 461398"/>
                <a:gd name="connsiteY3" fmla="*/ 300422 h 497157"/>
                <a:gd name="connsiteX4" fmla="*/ 279931 w 461398"/>
                <a:gd name="connsiteY4" fmla="*/ 497157 h 497157"/>
                <a:gd name="connsiteX5" fmla="*/ 181462 w 461398"/>
                <a:gd name="connsiteY5" fmla="*/ 497157 h 497157"/>
                <a:gd name="connsiteX6" fmla="*/ 181462 w 461398"/>
                <a:gd name="connsiteY6" fmla="*/ 300422 h 497157"/>
                <a:gd name="connsiteX7" fmla="*/ 0 w 461398"/>
                <a:gd name="connsiteY7" fmla="*/ 0 h 497157"/>
                <a:gd name="connsiteX8" fmla="*/ 110426 w 461398"/>
                <a:gd name="connsiteY8" fmla="*/ 0 h 497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398" h="497157">
                  <a:moveTo>
                    <a:pt x="230699" y="197442"/>
                  </a:moveTo>
                  <a:lnTo>
                    <a:pt x="348863" y="0"/>
                  </a:lnTo>
                  <a:lnTo>
                    <a:pt x="461398" y="0"/>
                  </a:lnTo>
                  <a:lnTo>
                    <a:pt x="279931" y="300422"/>
                  </a:lnTo>
                  <a:lnTo>
                    <a:pt x="279931" y="497157"/>
                  </a:lnTo>
                  <a:lnTo>
                    <a:pt x="181462" y="497157"/>
                  </a:lnTo>
                  <a:lnTo>
                    <a:pt x="181462" y="300422"/>
                  </a:lnTo>
                  <a:lnTo>
                    <a:pt x="0" y="0"/>
                  </a:lnTo>
                  <a:lnTo>
                    <a:pt x="110426" y="0"/>
                  </a:lnTo>
                  <a:close/>
                </a:path>
              </a:pathLst>
            </a:custGeom>
            <a:grpFill/>
            <a:ln w="5609" cap="flat">
              <a:noFill/>
              <a:prstDash val="solid"/>
              <a:miter/>
            </a:ln>
          </p:spPr>
          <p:txBody>
            <a:bodyPr rtlCol="0" anchor="ctr"/>
            <a:lstStyle/>
            <a:p>
              <a:endParaRPr lang="nl-NL" noProof="0"/>
            </a:p>
          </p:txBody>
        </p:sp>
      </p:grpSp>
    </p:spTree>
    <p:extLst>
      <p:ext uri="{BB962C8B-B14F-4D97-AF65-F5344CB8AC3E}">
        <p14:creationId xmlns:p14="http://schemas.microsoft.com/office/powerpoint/2010/main" val="2702272346"/>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000" b="1" kern="1200" spc="0" baseline="0">
          <a:solidFill>
            <a:schemeClr val="tx1"/>
          </a:solidFill>
          <a:latin typeface="+mj-lt"/>
          <a:ea typeface="+mj-ea"/>
          <a:cs typeface="+mj-cs"/>
        </a:defRPr>
      </a:lvl1pPr>
    </p:titleStyle>
    <p:bodyStyle>
      <a:lvl1pPr marL="216000" indent="-2160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1pPr>
      <a:lvl2pPr marL="432000" indent="-2160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2pPr>
      <a:lvl3pPr marL="648000" indent="-216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0000"/>
        </a:lnSpc>
        <a:spcBef>
          <a:spcPts val="0"/>
        </a:spcBef>
        <a:buFontTx/>
        <a:buNone/>
        <a:defRPr sz="1800" b="1"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mj-lt"/>
        <a:buNone/>
        <a:defRPr sz="1800" kern="1200">
          <a:solidFill>
            <a:schemeClr val="tx1"/>
          </a:solidFill>
          <a:latin typeface="+mn-lt"/>
          <a:ea typeface="+mn-ea"/>
          <a:cs typeface="+mn-cs"/>
        </a:defRPr>
      </a:lvl5pPr>
      <a:lvl6pPr marL="432000" indent="-432000" algn="l" defTabSz="914400" rtl="0" eaLnBrk="1" latinLnBrk="0" hangingPunct="1">
        <a:lnSpc>
          <a:spcPct val="100000"/>
        </a:lnSpc>
        <a:spcBef>
          <a:spcPts val="0"/>
        </a:spcBef>
        <a:buFont typeface="+mj-lt"/>
        <a:buAutoNum type="arabicPeriod"/>
        <a:defRPr sz="1800" kern="1200">
          <a:solidFill>
            <a:schemeClr val="tx1"/>
          </a:solidFill>
          <a:latin typeface="+mn-lt"/>
          <a:ea typeface="+mn-ea"/>
          <a:cs typeface="+mn-cs"/>
        </a:defRPr>
      </a:lvl6pPr>
      <a:lvl7pPr marL="864000" indent="-432000" algn="l" defTabSz="914400" rtl="0" eaLnBrk="1" latinLnBrk="0" hangingPunct="1">
        <a:lnSpc>
          <a:spcPct val="100000"/>
        </a:lnSpc>
        <a:spcBef>
          <a:spcPts val="0"/>
        </a:spcBef>
        <a:spcAft>
          <a:spcPts val="0"/>
        </a:spcAft>
        <a:buFont typeface="+mj-lt"/>
        <a:buAutoNum type="alphaLcPeriod"/>
        <a:defRPr lang="nl-NL" sz="1800" kern="1200" noProof="0" dirty="0">
          <a:solidFill>
            <a:schemeClr val="tx1"/>
          </a:solidFill>
          <a:latin typeface="+mn-lt"/>
          <a:ea typeface="+mn-ea"/>
          <a:cs typeface="+mn-cs"/>
        </a:defRPr>
      </a:lvl7pPr>
      <a:lvl8pPr marL="0" indent="0" algn="l" defTabSz="914400" rtl="0" eaLnBrk="1" latinLnBrk="0" hangingPunct="1">
        <a:lnSpc>
          <a:spcPct val="100000"/>
        </a:lnSpc>
        <a:spcBef>
          <a:spcPts val="0"/>
        </a:spcBef>
        <a:spcAft>
          <a:spcPts val="1200"/>
        </a:spcAft>
        <a:buFont typeface="Arial" panose="020B0604020202020204" pitchFamily="34" charset="0"/>
        <a:buNone/>
        <a:defRPr lang="nl-NL" sz="3000" kern="1200" noProof="0" dirty="0">
          <a:solidFill>
            <a:schemeClr val="tx1"/>
          </a:solidFill>
          <a:latin typeface="+mn-lt"/>
          <a:ea typeface="+mn-ea"/>
          <a:cs typeface="+mn-cs"/>
        </a:defRPr>
      </a:lvl8pPr>
      <a:lvl9pPr marL="0" indent="0" algn="l" defTabSz="914400" rtl="0" eaLnBrk="1" latinLnBrk="0" hangingPunct="1">
        <a:lnSpc>
          <a:spcPct val="100000"/>
        </a:lnSpc>
        <a:spcBef>
          <a:spcPts val="0"/>
        </a:spcBef>
        <a:buFont typeface="Arial" panose="020B0604020202020204"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34">
          <p15:clr>
            <a:srgbClr val="F26B43"/>
          </p15:clr>
        </p15:guide>
        <p15:guide id="4" pos="7446">
          <p15:clr>
            <a:srgbClr val="F26B43"/>
          </p15:clr>
        </p15:guide>
        <p15:guide id="5" orient="horz" pos="187">
          <p15:clr>
            <a:srgbClr val="F26B43"/>
          </p15:clr>
        </p15:guide>
        <p15:guide id="6" orient="horz" pos="1071">
          <p15:clr>
            <a:srgbClr val="F26B43"/>
          </p15:clr>
        </p15:guide>
        <p15:guide id="7" orient="horz" pos="3861">
          <p15:clr>
            <a:srgbClr val="F26B43"/>
          </p15:clr>
        </p15:guide>
        <p15:guide id="8" orient="horz" pos="398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7.xml"/><Relationship Id="rId1" Type="http://schemas.openxmlformats.org/officeDocument/2006/relationships/video" Target="https://www.youtube.com/embed/8Amu3UBj-qw?feature=oembed"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ideo" Target="https://www.youtube.com/embed/hO8MwBZl-Vc?start=23&amp;feature=oembed" TargetMode="External"/><Relationship Id="rId4" Type="http://schemas.openxmlformats.org/officeDocument/2006/relationships/image" Target="../media/image20.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video" Target="https://www.youtube.com/embed/n_3NW_UA2Z4?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0E45D-25C0-4F9C-9E97-D4DA7A94D74C}"/>
              </a:ext>
            </a:extLst>
          </p:cNvPr>
          <p:cNvSpPr>
            <a:spLocks noGrp="1"/>
          </p:cNvSpPr>
          <p:nvPr>
            <p:ph type="ctrTitle"/>
          </p:nvPr>
        </p:nvSpPr>
        <p:spPr/>
        <p:txBody>
          <a:bodyPr/>
          <a:lstStyle/>
          <a:p>
            <a:r>
              <a:rPr lang="nl-NL" dirty="0"/>
              <a:t>Les 2 Groepsdynamica</a:t>
            </a:r>
          </a:p>
        </p:txBody>
      </p:sp>
      <p:sp>
        <p:nvSpPr>
          <p:cNvPr id="3" name="Ondertitel 2">
            <a:extLst>
              <a:ext uri="{FF2B5EF4-FFF2-40B4-BE49-F238E27FC236}">
                <a16:creationId xmlns:a16="http://schemas.microsoft.com/office/drawing/2014/main" id="{91B3570B-25BF-4772-B244-298E0B5C110B}"/>
              </a:ext>
            </a:extLst>
          </p:cNvPr>
          <p:cNvSpPr>
            <a:spLocks noGrp="1"/>
          </p:cNvSpPr>
          <p:nvPr>
            <p:ph type="subTitle" idx="1"/>
          </p:nvPr>
        </p:nvSpPr>
        <p:spPr/>
        <p:txBody>
          <a:bodyPr/>
          <a:lstStyle/>
          <a:p>
            <a:r>
              <a:rPr lang="nl-NL" dirty="0"/>
              <a:t>DCV 2022 dinsdag 22 maart </a:t>
            </a:r>
          </a:p>
        </p:txBody>
      </p:sp>
    </p:spTree>
    <p:extLst>
      <p:ext uri="{BB962C8B-B14F-4D97-AF65-F5344CB8AC3E}">
        <p14:creationId xmlns:p14="http://schemas.microsoft.com/office/powerpoint/2010/main" val="3072261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BFDB408-E14B-4112-89C2-F7EC878F8D34}"/>
              </a:ext>
            </a:extLst>
          </p:cNvPr>
          <p:cNvSpPr>
            <a:spLocks noGrp="1"/>
          </p:cNvSpPr>
          <p:nvPr>
            <p:ph type="title"/>
          </p:nvPr>
        </p:nvSpPr>
        <p:spPr/>
        <p:txBody>
          <a:bodyPr/>
          <a:lstStyle/>
          <a:p>
            <a:r>
              <a:rPr lang="nl-NL" dirty="0"/>
              <a:t>Even terug naar jullie community!</a:t>
            </a:r>
          </a:p>
        </p:txBody>
      </p:sp>
      <p:sp>
        <p:nvSpPr>
          <p:cNvPr id="5" name="Tekstvak 4">
            <a:extLst>
              <a:ext uri="{FF2B5EF4-FFF2-40B4-BE49-F238E27FC236}">
                <a16:creationId xmlns:a16="http://schemas.microsoft.com/office/drawing/2014/main" id="{BF80BCFF-F303-4176-AB16-AFA9B10D4C7F}"/>
              </a:ext>
            </a:extLst>
          </p:cNvPr>
          <p:cNvSpPr txBox="1"/>
          <p:nvPr/>
        </p:nvSpPr>
        <p:spPr>
          <a:xfrm>
            <a:off x="371476" y="1164214"/>
            <a:ext cx="7681626" cy="1015663"/>
          </a:xfrm>
          <a:prstGeom prst="rect">
            <a:avLst/>
          </a:prstGeom>
          <a:solidFill>
            <a:schemeClr val="accent4"/>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Welke rollen herkennen jullie in de groep van je community?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Welke ontbreken en zouden een goede aanvulling zijn? </a:t>
            </a:r>
          </a:p>
        </p:txBody>
      </p:sp>
      <p:pic>
        <p:nvPicPr>
          <p:cNvPr id="6" name="Afbeelding 5">
            <a:extLst>
              <a:ext uri="{FF2B5EF4-FFF2-40B4-BE49-F238E27FC236}">
                <a16:creationId xmlns:a16="http://schemas.microsoft.com/office/drawing/2014/main" id="{8ADC3518-C543-484A-9490-86D990247704}"/>
              </a:ext>
            </a:extLst>
          </p:cNvPr>
          <p:cNvPicPr>
            <a:picLocks noChangeAspect="1"/>
          </p:cNvPicPr>
          <p:nvPr/>
        </p:nvPicPr>
        <p:blipFill rotWithShape="1">
          <a:blip r:embed="rId2"/>
          <a:srcRect t="21233" b="10343"/>
          <a:stretch/>
        </p:blipFill>
        <p:spPr>
          <a:xfrm>
            <a:off x="371476" y="2620724"/>
            <a:ext cx="7681626" cy="3775166"/>
          </a:xfrm>
          <a:prstGeom prst="rect">
            <a:avLst/>
          </a:prstGeom>
        </p:spPr>
      </p:pic>
    </p:spTree>
    <p:extLst>
      <p:ext uri="{BB962C8B-B14F-4D97-AF65-F5344CB8AC3E}">
        <p14:creationId xmlns:p14="http://schemas.microsoft.com/office/powerpoint/2010/main" val="183515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Effective Collaboration">
            <a:hlinkClick r:id="" action="ppaction://media"/>
            <a:extLst>
              <a:ext uri="{FF2B5EF4-FFF2-40B4-BE49-F238E27FC236}">
                <a16:creationId xmlns:a16="http://schemas.microsoft.com/office/drawing/2014/main" id="{8A221BD3-3D13-47A4-AEFF-E20739D05149}"/>
              </a:ext>
            </a:extLst>
          </p:cNvPr>
          <p:cNvPicPr>
            <a:picLocks noRot="1" noChangeAspect="1"/>
          </p:cNvPicPr>
          <p:nvPr>
            <a:videoFile r:link="rId1"/>
          </p:nvPr>
        </p:nvPicPr>
        <p:blipFill>
          <a:blip r:embed="rId3"/>
          <a:stretch>
            <a:fillRect/>
          </a:stretch>
        </p:blipFill>
        <p:spPr>
          <a:xfrm>
            <a:off x="1476044" y="1311988"/>
            <a:ext cx="8438665" cy="4767845"/>
          </a:xfrm>
          <a:prstGeom prst="rect">
            <a:avLst/>
          </a:prstGeom>
        </p:spPr>
      </p:pic>
      <p:sp>
        <p:nvSpPr>
          <p:cNvPr id="3" name="Titel 7">
            <a:extLst>
              <a:ext uri="{FF2B5EF4-FFF2-40B4-BE49-F238E27FC236}">
                <a16:creationId xmlns:a16="http://schemas.microsoft.com/office/drawing/2014/main" id="{A263584B-3B5E-4A87-BF6A-C3014A7859FF}"/>
              </a:ext>
            </a:extLst>
          </p:cNvPr>
          <p:cNvSpPr txBox="1">
            <a:spLocks/>
          </p:cNvSpPr>
          <p:nvPr/>
        </p:nvSpPr>
        <p:spPr>
          <a:xfrm>
            <a:off x="371476" y="296863"/>
            <a:ext cx="10108030" cy="11604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nl-NL" sz="4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Leiderschapsstijlen</a:t>
            </a:r>
            <a:br>
              <a:rPr kumimoji="0" lang="nl-NL" sz="4000" b="0" i="0" u="none" strike="noStrike" kern="1200" cap="none" spc="0" normalizeH="0" baseline="0" noProof="0" dirty="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rPr>
            </a:br>
            <a:endParaRPr kumimoji="0" lang="nl-NL" sz="4400" b="0"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74162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FD12471-4BB5-485D-A640-0CE4C31632C2}"/>
              </a:ext>
            </a:extLst>
          </p:cNvPr>
          <p:cNvSpPr txBox="1"/>
          <p:nvPr/>
        </p:nvSpPr>
        <p:spPr>
          <a:xfrm>
            <a:off x="613741" y="1900480"/>
            <a:ext cx="6097656" cy="1260345"/>
          </a:xfrm>
          <a:prstGeom prst="rect">
            <a:avLst/>
          </a:prstGeom>
          <a:noFill/>
        </p:spPr>
        <p:txBody>
          <a:bodyPr wrap="square">
            <a:sp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4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rPr>
              <a:t>De autoritaire leiderschapsstijl	</a:t>
            </a:r>
            <a:endParaRPr kumimoji="0" lang="nl-NL" sz="20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4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rPr>
              <a:t>Democratische leiderschapsstijl	</a:t>
            </a:r>
            <a:endParaRPr kumimoji="0" lang="nl-NL" sz="20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4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rPr>
              <a:t>De laissez-faire leiderschapsstijl	</a:t>
            </a:r>
            <a:endParaRPr kumimoji="0" lang="nl-NL" sz="20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Titel 7">
            <a:extLst>
              <a:ext uri="{FF2B5EF4-FFF2-40B4-BE49-F238E27FC236}">
                <a16:creationId xmlns:a16="http://schemas.microsoft.com/office/drawing/2014/main" id="{9611310D-3E47-41CB-BB10-A3BD1378AFDB}"/>
              </a:ext>
            </a:extLst>
          </p:cNvPr>
          <p:cNvSpPr>
            <a:spLocks noGrp="1"/>
          </p:cNvSpPr>
          <p:nvPr>
            <p:ph type="title"/>
          </p:nvPr>
        </p:nvSpPr>
        <p:spPr>
          <a:xfrm>
            <a:off x="371475" y="296863"/>
            <a:ext cx="10107613" cy="1160462"/>
          </a:xfrm>
        </p:spPr>
        <p:txBody>
          <a:bodyPr/>
          <a:lstStyle/>
          <a:p>
            <a:r>
              <a:rPr lang="nl-NL" sz="4000" dirty="0">
                <a:effectLst/>
                <a:ea typeface="Calibri" panose="020F0502020204030204" pitchFamily="34" charset="0"/>
                <a:cs typeface="Times New Roman" panose="02020603050405020304" pitchFamily="18" charset="0"/>
              </a:rPr>
              <a:t>Leiderschapsstijlen</a:t>
            </a:r>
            <a:br>
              <a:rPr lang="nl-NL" sz="4000" dirty="0">
                <a:effectLst/>
                <a:ea typeface="Calibri" panose="020F0502020204030204" pitchFamily="34" charset="0"/>
                <a:cs typeface="Times New Roman" panose="02020603050405020304" pitchFamily="18" charset="0"/>
              </a:rPr>
            </a:br>
            <a:endParaRPr lang="nl-NL" dirty="0"/>
          </a:p>
        </p:txBody>
      </p:sp>
      <p:pic>
        <p:nvPicPr>
          <p:cNvPr id="11266" name="Picture 2" descr="3 succesvolle leiderschapsstijlen op een rijtje">
            <a:extLst>
              <a:ext uri="{FF2B5EF4-FFF2-40B4-BE49-F238E27FC236}">
                <a16:creationId xmlns:a16="http://schemas.microsoft.com/office/drawing/2014/main" id="{266FBACA-61E2-4400-A410-CD3AD19176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900480"/>
            <a:ext cx="5056344" cy="3579210"/>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C69DDBF1-CCE0-4C8C-BC0B-FA2C612111B8}"/>
              </a:ext>
            </a:extLst>
          </p:cNvPr>
          <p:cNvSpPr txBox="1"/>
          <p:nvPr/>
        </p:nvSpPr>
        <p:spPr>
          <a:xfrm>
            <a:off x="613741" y="3879669"/>
            <a:ext cx="5056344" cy="830997"/>
          </a:xfrm>
          <a:prstGeom prst="rect">
            <a:avLst/>
          </a:prstGeom>
          <a:solidFill>
            <a:schemeClr val="accent4"/>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0644"/>
                </a:solidFill>
                <a:effectLst/>
                <a:uLnTx/>
                <a:uFillTx/>
                <a:latin typeface="Arial"/>
                <a:ea typeface="+mn-ea"/>
                <a:cs typeface="+mn-cs"/>
              </a:rPr>
              <a:t>Bekend?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000644"/>
                </a:solidFill>
                <a:effectLst/>
                <a:uLnTx/>
                <a:uFillTx/>
                <a:latin typeface="Arial"/>
                <a:ea typeface="+mn-ea"/>
                <a:cs typeface="+mn-cs"/>
              </a:rPr>
              <a:t>Hoe zou je deze stijlen beschrijven? </a:t>
            </a:r>
          </a:p>
        </p:txBody>
      </p:sp>
    </p:spTree>
    <p:extLst>
      <p:ext uri="{BB962C8B-B14F-4D97-AF65-F5344CB8AC3E}">
        <p14:creationId xmlns:p14="http://schemas.microsoft.com/office/powerpoint/2010/main" val="130622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7">
            <a:extLst>
              <a:ext uri="{FF2B5EF4-FFF2-40B4-BE49-F238E27FC236}">
                <a16:creationId xmlns:a16="http://schemas.microsoft.com/office/drawing/2014/main" id="{4A4D3CE9-9735-4A45-B662-4ADA286236B6}"/>
              </a:ext>
            </a:extLst>
          </p:cNvPr>
          <p:cNvSpPr>
            <a:spLocks noGrp="1"/>
          </p:cNvSpPr>
          <p:nvPr>
            <p:ph type="title"/>
          </p:nvPr>
        </p:nvSpPr>
        <p:spPr>
          <a:xfrm>
            <a:off x="371475" y="296863"/>
            <a:ext cx="10107613" cy="1160462"/>
          </a:xfrm>
        </p:spPr>
        <p:txBody>
          <a:bodyPr/>
          <a:lstStyle/>
          <a:p>
            <a:r>
              <a:rPr lang="nl-NL" sz="4000" b="0" dirty="0">
                <a:effectLst/>
                <a:latin typeface="+mn-lt"/>
                <a:ea typeface="Calibri" panose="020F0502020204030204" pitchFamily="34" charset="0"/>
                <a:cs typeface="Times New Roman" panose="02020603050405020304" pitchFamily="18" charset="0"/>
              </a:rPr>
              <a:t>Leiderschapsstijlen</a:t>
            </a:r>
            <a:br>
              <a:rPr lang="nl-NL" sz="4000" dirty="0">
                <a:effectLst/>
                <a:ea typeface="Calibri" panose="020F0502020204030204" pitchFamily="34" charset="0"/>
                <a:cs typeface="Times New Roman" panose="02020603050405020304" pitchFamily="18" charset="0"/>
              </a:rPr>
            </a:br>
            <a:endParaRPr lang="nl-NL" dirty="0"/>
          </a:p>
        </p:txBody>
      </p:sp>
      <p:sp>
        <p:nvSpPr>
          <p:cNvPr id="4" name="Tekstvak 3">
            <a:extLst>
              <a:ext uri="{FF2B5EF4-FFF2-40B4-BE49-F238E27FC236}">
                <a16:creationId xmlns:a16="http://schemas.microsoft.com/office/drawing/2014/main" id="{290FE983-F1A2-48E0-A875-2E0EEAC31868}"/>
              </a:ext>
            </a:extLst>
          </p:cNvPr>
          <p:cNvSpPr txBox="1"/>
          <p:nvPr/>
        </p:nvSpPr>
        <p:spPr>
          <a:xfrm>
            <a:off x="371475" y="877094"/>
            <a:ext cx="10853874" cy="59400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Bij de autoritaire leiderschapsstijl is de leider bepalend voor het verloop van het proces: hij stuurt aan, neemt de beslissingen en houdt de controle.  Een risico van de autoritaire leiderschapsstijl is dat er verzet en agressie ontstaan die geprojecteerd worden op onschuldige personen (zondebokken) of objecten.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De democratische leider behoudt in ruime mate de leiding, maar biedt de groep genoeg hulp om de oplossing van actuele problemen zo door te spreken dat overeenstemming bereikt wordt.  Bij de democratische leiderschapsstijl ontstaat een wij-gevoel dat de loyaliteit met de taak en de groep bevordert. Omdat de groep zelf verantwoordelijk wordt, ontwikkelt het zelfsturend vermogen van de groep zich en ontwikkelen de leden hun samenwerkingscompetentie.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Bij de laissez-faire leiderschapsstijl blijft de leider meer op de achtergrond. De leider is toegeeflijk en laat alles gebeuren zonder in te grijpen. De veronderstelling bij deze stijl is dat de groep zijn eigen krachten kan ontplooien, als de groep maar de gelegenheid krijgt. Omdat het de groep onder de laissez-faire stijl ontbreekt aan sturing en kaders, raakt de groep in vertwijfeling en onzekerheid waardoor de vrije krachten ruimte krijgen. Zo ontstaat al snel een verval van de groep. Dit blijkt uit kliekvorming en toenemende rivaliteit en ten slotte uit het uiteenvallen van de g</a:t>
            </a:r>
          </a:p>
        </p:txBody>
      </p:sp>
    </p:spTree>
    <p:extLst>
      <p:ext uri="{BB962C8B-B14F-4D97-AF65-F5344CB8AC3E}">
        <p14:creationId xmlns:p14="http://schemas.microsoft.com/office/powerpoint/2010/main" val="1929488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E517C1F-5590-4E51-AA5D-6ABD11FDE018}"/>
              </a:ext>
            </a:extLst>
          </p:cNvPr>
          <p:cNvSpPr txBox="1"/>
          <p:nvPr/>
        </p:nvSpPr>
        <p:spPr>
          <a:xfrm>
            <a:off x="682535" y="718987"/>
            <a:ext cx="6093822" cy="703078"/>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4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Situationeel leiderschap</a:t>
            </a:r>
            <a:endParaRPr kumimoji="0" lang="nl-NL" sz="36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p:txBody>
      </p:sp>
      <p:sp>
        <p:nvSpPr>
          <p:cNvPr id="5" name="Tekstvak 4">
            <a:extLst>
              <a:ext uri="{FF2B5EF4-FFF2-40B4-BE49-F238E27FC236}">
                <a16:creationId xmlns:a16="http://schemas.microsoft.com/office/drawing/2014/main" id="{4EB81ECF-BD61-409C-B9F6-0B6656BD5A2C}"/>
              </a:ext>
            </a:extLst>
          </p:cNvPr>
          <p:cNvSpPr txBox="1"/>
          <p:nvPr/>
        </p:nvSpPr>
        <p:spPr>
          <a:xfrm>
            <a:off x="682535" y="1595405"/>
            <a:ext cx="7690756" cy="470898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Bij situationeel leiderschap hangt de juiste stijl van leidinggeven af van de situatie. De leider zal zijn manier van leidinggeven moeten aanpassen aan de uit te voeren taak, de groepsleden en de omstandigheden.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De vier basisstijlen van situationeel leiderschap zijn: de directieve stijl, de overtuigende of coachende stijl, de participerende stijl en de delegerende stijl.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Elke stijl heeft eigen effecten op het </a:t>
            </a:r>
            <a:r>
              <a:rPr kumimoji="0" lang="nl-NL" sz="2000" b="0" i="0" u="none" strike="noStrike" kern="1200" cap="none" spc="0" normalizeH="0" baseline="0" noProof="0" dirty="0" err="1">
                <a:ln>
                  <a:noFill/>
                </a:ln>
                <a:solidFill>
                  <a:srgbClr val="000644"/>
                </a:solidFill>
                <a:effectLst/>
                <a:uLnTx/>
                <a:uFillTx/>
                <a:latin typeface="Arial"/>
                <a:ea typeface="+mn-ea"/>
                <a:cs typeface="+mn-cs"/>
              </a:rPr>
              <a:t>groepsfunctioneren</a:t>
            </a:r>
            <a:r>
              <a:rPr kumimoji="0" lang="nl-NL" sz="2000" b="0" i="0" u="none" strike="noStrike" kern="1200" cap="none" spc="0" normalizeH="0" baseline="0" noProof="0" dirty="0">
                <a:ln>
                  <a:noFill/>
                </a:ln>
                <a:solidFill>
                  <a:srgbClr val="000644"/>
                </a:solidFill>
                <a:effectLst/>
                <a:uLnTx/>
                <a:uFillTx/>
                <a:latin typeface="Arial"/>
                <a:ea typeface="+mn-ea"/>
                <a:cs typeface="+mn-cs"/>
              </a:rPr>
              <a:t> en de groepsontwikkeling.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In elke fase van groepsontwikkeling heeft een groep specifieke ontwikkelingsbehoeften. De stijl van leiderschap moet daarop afgestemd worden. </a:t>
            </a:r>
          </a:p>
        </p:txBody>
      </p:sp>
    </p:spTree>
    <p:extLst>
      <p:ext uri="{BB962C8B-B14F-4D97-AF65-F5344CB8AC3E}">
        <p14:creationId xmlns:p14="http://schemas.microsoft.com/office/powerpoint/2010/main" val="2866440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Situationeel_leiderschap_Model">
            <a:extLst>
              <a:ext uri="{FF2B5EF4-FFF2-40B4-BE49-F238E27FC236}">
                <a16:creationId xmlns:a16="http://schemas.microsoft.com/office/drawing/2014/main" id="{51E05893-96B1-40C9-A11F-89F9882D807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814" b="5185"/>
          <a:stretch/>
        </p:blipFill>
        <p:spPr bwMode="auto">
          <a:xfrm>
            <a:off x="2259875" y="254725"/>
            <a:ext cx="7053942" cy="6348549"/>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EEC49753-79C0-4269-82FF-967ED7F88DA3}"/>
              </a:ext>
            </a:extLst>
          </p:cNvPr>
          <p:cNvSpPr txBox="1"/>
          <p:nvPr/>
        </p:nvSpPr>
        <p:spPr>
          <a:xfrm rot="16200000">
            <a:off x="-1786344" y="3116970"/>
            <a:ext cx="609382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Het Situationeel Leiderschap Model van </a:t>
            </a:r>
            <a:r>
              <a:rPr kumimoji="0" lang="nl-NL" sz="1800" b="0" i="0" u="none" strike="noStrike" kern="1200" cap="none" spc="0" normalizeH="0" baseline="0" noProof="0" dirty="0" err="1">
                <a:ln>
                  <a:noFill/>
                </a:ln>
                <a:solidFill>
                  <a:prstClr val="black"/>
                </a:solidFill>
                <a:effectLst/>
                <a:uLnTx/>
                <a:uFillTx/>
                <a:latin typeface="Calibri" panose="020F0502020204030204"/>
                <a:ea typeface="+mn-ea"/>
                <a:cs typeface="+mn-cs"/>
              </a:rPr>
              <a:t>Hersey</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 en Blanchard</a:t>
            </a:r>
          </a:p>
        </p:txBody>
      </p:sp>
    </p:spTree>
    <p:extLst>
      <p:ext uri="{BB962C8B-B14F-4D97-AF65-F5344CB8AC3E}">
        <p14:creationId xmlns:p14="http://schemas.microsoft.com/office/powerpoint/2010/main" val="3984756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title="Leadership From A Dancing Guy">
            <a:hlinkClick r:id="" action="ppaction://media"/>
            <a:extLst>
              <a:ext uri="{FF2B5EF4-FFF2-40B4-BE49-F238E27FC236}">
                <a16:creationId xmlns:a16="http://schemas.microsoft.com/office/drawing/2014/main" id="{68232339-AFF1-49EC-B0D1-3F69D387D053}"/>
              </a:ext>
            </a:extLst>
          </p:cNvPr>
          <p:cNvPicPr>
            <a:picLocks noRot="1" noChangeAspect="1"/>
          </p:cNvPicPr>
          <p:nvPr>
            <a:videoFile r:link="rId1"/>
          </p:nvPr>
        </p:nvPicPr>
        <p:blipFill>
          <a:blip r:embed="rId4"/>
          <a:stretch>
            <a:fillRect/>
          </a:stretch>
        </p:blipFill>
        <p:spPr>
          <a:xfrm>
            <a:off x="1528354" y="934901"/>
            <a:ext cx="8541273" cy="4825819"/>
          </a:xfrm>
          <a:prstGeom prst="rect">
            <a:avLst/>
          </a:prstGeom>
        </p:spPr>
      </p:pic>
    </p:spTree>
    <p:extLst>
      <p:ext uri="{BB962C8B-B14F-4D97-AF65-F5344CB8AC3E}">
        <p14:creationId xmlns:p14="http://schemas.microsoft.com/office/powerpoint/2010/main" val="66689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16083354-8C65-4F16-8C3B-D4569A409332}"/>
              </a:ext>
            </a:extLst>
          </p:cNvPr>
          <p:cNvSpPr>
            <a:spLocks noGrp="1"/>
          </p:cNvSpPr>
          <p:nvPr>
            <p:ph type="title"/>
          </p:nvPr>
        </p:nvSpPr>
        <p:spPr/>
        <p:txBody>
          <a:bodyPr/>
          <a:lstStyle/>
          <a:p>
            <a:r>
              <a:rPr lang="nl-NL" sz="4000" dirty="0">
                <a:effectLst/>
                <a:ea typeface="Calibri" panose="020F0502020204030204" pitchFamily="34" charset="0"/>
                <a:cs typeface="Times New Roman" panose="02020603050405020304" pitchFamily="18" charset="0"/>
              </a:rPr>
              <a:t>Hoe in te spelen op de fase waarin de groep zit</a:t>
            </a:r>
            <a:br>
              <a:rPr lang="nl-NL" sz="4000" dirty="0"/>
            </a:br>
            <a:endParaRPr lang="nl-NL" dirty="0"/>
          </a:p>
        </p:txBody>
      </p:sp>
      <p:sp>
        <p:nvSpPr>
          <p:cNvPr id="4" name="Tekstvak 3">
            <a:extLst>
              <a:ext uri="{FF2B5EF4-FFF2-40B4-BE49-F238E27FC236}">
                <a16:creationId xmlns:a16="http://schemas.microsoft.com/office/drawing/2014/main" id="{557A1254-B277-48F6-9966-72CAD0B3CAAA}"/>
              </a:ext>
            </a:extLst>
          </p:cNvPr>
          <p:cNvSpPr txBox="1"/>
          <p:nvPr/>
        </p:nvSpPr>
        <p:spPr>
          <a:xfrm>
            <a:off x="494439" y="1666037"/>
            <a:ext cx="10948623" cy="4738413"/>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1"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rPr>
              <a:t>1. Een nieuwe groep:</a:t>
            </a:r>
            <a:endParaRPr kumimoji="0" lang="nl-NL" sz="2000" b="1" i="0"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Doelen zijn bepaald achter de schermen, randvoorwaarden als geld etc. zijn geregeld, deelnemers wachten op informatie, voor iedereen is het spannend hoe het zal gaan.  </a:t>
            </a:r>
          </a:p>
          <a:p>
            <a:pPr marL="285750" marR="0" lvl="0" indent="-285750" algn="l" defTabSz="914400" rtl="0" eaLnBrk="1" fontAlgn="auto" latinLnBrk="0" hangingPunct="1">
              <a:lnSpc>
                <a:spcPct val="107000"/>
              </a:lnSpc>
              <a:spcBef>
                <a:spcPts val="0"/>
              </a:spcBef>
              <a:spcAft>
                <a:spcPts val="800"/>
              </a:spcAft>
              <a:buClrTx/>
              <a:buSzTx/>
              <a:buFont typeface="Wingdings" panose="05000000000000000000" pitchFamily="2" charset="2"/>
              <a:buChar char="Ø"/>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duidelijkheid geven over taak, doelen en praktische zaken. </a:t>
            </a:r>
          </a:p>
          <a:p>
            <a:pPr marL="285750" marR="0" lvl="0" indent="-285750" algn="l" defTabSz="914400" rtl="0" eaLnBrk="1" fontAlgn="auto" latinLnBrk="0" hangingPunct="1">
              <a:lnSpc>
                <a:spcPct val="107000"/>
              </a:lnSpc>
              <a:spcBef>
                <a:spcPts val="0"/>
              </a:spcBef>
              <a:spcAft>
                <a:spcPts val="800"/>
              </a:spcAft>
              <a:buClrTx/>
              <a:buSzTx/>
              <a:buFont typeface="Wingdings" panose="05000000000000000000" pitchFamily="2" charset="2"/>
              <a:buChar char="Ø"/>
              <a:tabLst/>
              <a:defRPr/>
            </a:pP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1"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rPr>
              <a:t>2.  Als er duidelijkheid is over de relaties en posities in de groep: </a:t>
            </a:r>
            <a:endParaRPr kumimoji="0" lang="nl-NL" sz="2000" b="1" i="0"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Groepsleden kennen elkaar nog niet, normen moeten nog bepaald worden, men zoekt naar duidelijkheid en veiligheid. Verwachtingen moeten besproken worden, mensen willen ontdekken of ze bij deze groep (willen) horen. Afwachtend gedrag, kat-uit-de-boom-kijken. Aan het einde van deze fase ziet men het zitten en erbij te horen. </a:t>
            </a:r>
          </a:p>
          <a:p>
            <a:pPr marL="285750" marR="0" lvl="0" indent="-285750" algn="l" defTabSz="914400" rtl="0" eaLnBrk="1" fontAlgn="auto" latinLnBrk="0" hangingPunct="1">
              <a:lnSpc>
                <a:spcPct val="107000"/>
              </a:lnSpc>
              <a:spcBef>
                <a:spcPts val="0"/>
              </a:spcBef>
              <a:spcAft>
                <a:spcPts val="800"/>
              </a:spcAft>
              <a:buClrTx/>
              <a:buSzTx/>
              <a:buFont typeface="Wingdings" panose="05000000000000000000" pitchFamily="2" charset="2"/>
              <a:buChar char="Ø"/>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positieve communicatie, elkaar steunen, bevestiging geven. </a:t>
            </a:r>
          </a:p>
        </p:txBody>
      </p:sp>
    </p:spTree>
    <p:extLst>
      <p:ext uri="{BB962C8B-B14F-4D97-AF65-F5344CB8AC3E}">
        <p14:creationId xmlns:p14="http://schemas.microsoft.com/office/powerpoint/2010/main" val="2640067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A5DFBC7-2505-4126-BD31-020286004F54}"/>
              </a:ext>
            </a:extLst>
          </p:cNvPr>
          <p:cNvSpPr txBox="1"/>
          <p:nvPr/>
        </p:nvSpPr>
        <p:spPr>
          <a:xfrm>
            <a:off x="467139" y="1071037"/>
            <a:ext cx="10475843" cy="4965142"/>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1"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rPr>
              <a:t>3. </a:t>
            </a:r>
            <a:r>
              <a:rPr kumimoji="0" lang="nl-NL" sz="2000" b="1" i="1" u="none" strike="noStrike" kern="1200" cap="none" spc="0" normalizeH="0" baseline="0" noProof="0" dirty="0" err="1">
                <a:ln>
                  <a:noFill/>
                </a:ln>
                <a:solidFill>
                  <a:srgbClr val="B8A1FF"/>
                </a:solidFill>
                <a:effectLst/>
                <a:uLnTx/>
                <a:uFillTx/>
                <a:latin typeface="Arial"/>
                <a:ea typeface="Calibri" panose="020F0502020204030204" pitchFamily="34" charset="0"/>
                <a:cs typeface="Times New Roman" panose="02020603050405020304" pitchFamily="18" charset="0"/>
              </a:rPr>
              <a:t>Invloedsfase</a:t>
            </a:r>
            <a:r>
              <a:rPr kumimoji="0" lang="nl-NL" sz="2000" b="1" i="1"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rPr>
              <a:t> ‘accepteren van de groepsactiviteit’. </a:t>
            </a:r>
            <a:endParaRPr kumimoji="0" lang="nl-NL" sz="2000" b="1" i="0"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Er is duidelijkheid over relaties en posities in de groep, doelen en afspraken gemaakt, aan de slag. Maar dit geldt vaak niet voor iedereen; let erop dat iedereen aanhaakt. Al werkend ontdekken groepsleden nieuwe dingen en ontstaan er kritische vragen over leiderschap, groepsrollen of omgangsvormen. Spannende fase want ‘wie heeft het hier voor het zeggen?’ Belangrijk om conflicten aan te gaan en er samen sterker uit te komen.</a:t>
            </a:r>
          </a:p>
          <a:p>
            <a:pPr marL="285750" marR="0" lvl="0" indent="-285750" algn="l" defTabSz="914400" rtl="0" eaLnBrk="1" fontAlgn="auto" latinLnBrk="0" hangingPunct="1">
              <a:lnSpc>
                <a:spcPct val="107000"/>
              </a:lnSpc>
              <a:spcBef>
                <a:spcPts val="0"/>
              </a:spcBef>
              <a:spcAft>
                <a:spcPts val="800"/>
              </a:spcAft>
              <a:buClrTx/>
              <a:buSzTx/>
              <a:buFont typeface="Wingdings" panose="05000000000000000000" pitchFamily="2" charset="2"/>
              <a:buChar char="Ø"/>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 verschil mag er zijn, goed leiderschap is belangrijk, iedereen meenemen.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1"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rPr>
              <a:t>4. Affectiefase ‘accepteren van de ander’</a:t>
            </a:r>
            <a:endParaRPr kumimoji="0" lang="nl-NL" sz="2000" b="1" i="0" u="none" strike="noStrike" kern="1200" cap="none" spc="0" normalizeH="0" baseline="0" noProof="0" dirty="0">
              <a:ln>
                <a:noFill/>
              </a:ln>
              <a:solidFill>
                <a:srgbClr val="B8A1FF"/>
              </a:solidFill>
              <a:effectLst/>
              <a:uLnTx/>
              <a:uFillTx/>
              <a:latin typeface="Aria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Als een groep goed door de vorige fase is gekomen ontstaat er meer betrokkenheid, wordt de groep hechter. Zoeken naar passende balans tussen afstand en nabijheid. Hierdoor kunnen  sub-groepjes ontstaan.</a:t>
            </a:r>
          </a:p>
          <a:p>
            <a:pPr marL="285750" marR="0" lvl="0" indent="-285750" algn="l" defTabSz="914400" rtl="0" eaLnBrk="1" fontAlgn="auto" latinLnBrk="0" hangingPunct="1">
              <a:lnSpc>
                <a:spcPct val="107000"/>
              </a:lnSpc>
              <a:spcBef>
                <a:spcPts val="0"/>
              </a:spcBef>
              <a:spcAft>
                <a:spcPts val="800"/>
              </a:spcAft>
              <a:buClrTx/>
              <a:buSzTx/>
              <a:buFont typeface="Wingdings" panose="05000000000000000000" pitchFamily="2" charset="2"/>
              <a:buChar char="Ø"/>
              <a:tabLst/>
              <a:defRPr/>
            </a:pP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756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D6CD9-513A-4207-A9F0-423F5DDCF732}"/>
              </a:ext>
            </a:extLst>
          </p:cNvPr>
          <p:cNvSpPr>
            <a:spLocks noGrp="1"/>
          </p:cNvSpPr>
          <p:nvPr>
            <p:ph type="title"/>
          </p:nvPr>
        </p:nvSpPr>
        <p:spPr>
          <a:xfrm>
            <a:off x="625384" y="425976"/>
            <a:ext cx="10108030" cy="1160403"/>
          </a:xfrm>
        </p:spPr>
        <p:txBody>
          <a:bodyPr/>
          <a:lstStyle/>
          <a:p>
            <a:r>
              <a:rPr lang="nl-NL" dirty="0"/>
              <a:t>Terug naar jullie community!</a:t>
            </a:r>
          </a:p>
        </p:txBody>
      </p:sp>
      <p:sp>
        <p:nvSpPr>
          <p:cNvPr id="3" name="Tijdelijke aanduiding voor inhoud 2">
            <a:extLst>
              <a:ext uri="{FF2B5EF4-FFF2-40B4-BE49-F238E27FC236}">
                <a16:creationId xmlns:a16="http://schemas.microsoft.com/office/drawing/2014/main" id="{6F052F6B-936A-473A-A26D-3F42506E6C15}"/>
              </a:ext>
            </a:extLst>
          </p:cNvPr>
          <p:cNvSpPr>
            <a:spLocks noGrp="1"/>
          </p:cNvSpPr>
          <p:nvPr>
            <p:ph idx="1"/>
          </p:nvPr>
        </p:nvSpPr>
        <p:spPr>
          <a:xfrm>
            <a:off x="625384" y="1477618"/>
            <a:ext cx="10108030" cy="3689500"/>
          </a:xfrm>
          <a:solidFill>
            <a:schemeClr val="tx2">
              <a:lumMod val="10000"/>
              <a:lumOff val="90000"/>
            </a:schemeClr>
          </a:solidFill>
        </p:spPr>
        <p:txBody>
          <a:bodyPr/>
          <a:lstStyle/>
          <a:p>
            <a:pPr marL="0" indent="0">
              <a:buNone/>
            </a:pPr>
            <a:r>
              <a:rPr lang="nl-NL" sz="2800" dirty="0"/>
              <a:t>Hoe kunnen jullie de informatie van vandaag toepassen in: </a:t>
            </a:r>
          </a:p>
          <a:p>
            <a:pPr marL="0" indent="0">
              <a:buNone/>
            </a:pPr>
            <a:endParaRPr lang="nl-NL" sz="2800" dirty="0"/>
          </a:p>
          <a:p>
            <a:pPr>
              <a:buFont typeface="Wingdings" panose="05000000000000000000" pitchFamily="2" charset="2"/>
              <a:buChar char="q"/>
            </a:pPr>
            <a:r>
              <a:rPr lang="nl-NL" sz="2800" dirty="0"/>
              <a:t>Het programma van de bijeenkomst</a:t>
            </a:r>
          </a:p>
          <a:p>
            <a:pPr>
              <a:buFont typeface="Wingdings" panose="05000000000000000000" pitchFamily="2" charset="2"/>
              <a:buChar char="q"/>
            </a:pPr>
            <a:r>
              <a:rPr lang="nl-NL" sz="2800" dirty="0"/>
              <a:t>De begeleiding van de bijeenkomst</a:t>
            </a:r>
          </a:p>
          <a:p>
            <a:pPr>
              <a:buFont typeface="Wingdings" panose="05000000000000000000" pitchFamily="2" charset="2"/>
              <a:buChar char="q"/>
            </a:pPr>
            <a:r>
              <a:rPr lang="nl-NL" sz="2800" dirty="0"/>
              <a:t>De evaluatie</a:t>
            </a:r>
          </a:p>
          <a:p>
            <a:pPr>
              <a:buFont typeface="Wingdings" panose="05000000000000000000" pitchFamily="2" charset="2"/>
              <a:buChar char="q"/>
            </a:pPr>
            <a:r>
              <a:rPr lang="nl-NL" sz="2800" dirty="0"/>
              <a:t>De adviezen voor de langere termijn van de community?</a:t>
            </a:r>
          </a:p>
        </p:txBody>
      </p:sp>
      <p:pic>
        <p:nvPicPr>
          <p:cNvPr id="4" name="Afbeelding 3">
            <a:extLst>
              <a:ext uri="{FF2B5EF4-FFF2-40B4-BE49-F238E27FC236}">
                <a16:creationId xmlns:a16="http://schemas.microsoft.com/office/drawing/2014/main" id="{D6ACAD65-713E-431D-A24B-F7C44C296D7D}"/>
              </a:ext>
            </a:extLst>
          </p:cNvPr>
          <p:cNvPicPr>
            <a:picLocks noChangeAspect="1"/>
          </p:cNvPicPr>
          <p:nvPr/>
        </p:nvPicPr>
        <p:blipFill>
          <a:blip r:embed="rId2"/>
          <a:stretch>
            <a:fillRect/>
          </a:stretch>
        </p:blipFill>
        <p:spPr>
          <a:xfrm>
            <a:off x="6967809" y="4178203"/>
            <a:ext cx="3613105" cy="2404357"/>
          </a:xfrm>
          <a:prstGeom prst="rect">
            <a:avLst/>
          </a:prstGeom>
        </p:spPr>
      </p:pic>
    </p:spTree>
    <p:extLst>
      <p:ext uri="{BB962C8B-B14F-4D97-AF65-F5344CB8AC3E}">
        <p14:creationId xmlns:p14="http://schemas.microsoft.com/office/powerpoint/2010/main" val="163574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461481" y="236698"/>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a:ln>
                  <a:noFill/>
                </a:ln>
                <a:solidFill>
                  <a:srgbClr val="B8A1FF"/>
                </a:solidFill>
                <a:effectLst/>
                <a:uLnTx/>
                <a:uFillTx/>
                <a:latin typeface="Arial" panose="020B0604020202020204" pitchFamily="34" charset="0"/>
                <a:ea typeface="+mj-ea"/>
                <a:cs typeface="Arial" panose="020B0604020202020204" pitchFamily="34" charset="0"/>
              </a:rPr>
              <a:t>IBS De Community Verbonden </a:t>
            </a:r>
            <a:endParaRPr kumimoji="0" lang="nl-NL" sz="4400" b="0" i="0" u="none" strike="noStrike" kern="1200" cap="none" spc="0" normalizeH="0" baseline="0" noProof="0">
              <a:ln>
                <a:noFill/>
              </a:ln>
              <a:solidFill>
                <a:srgbClr val="B8A1FF"/>
              </a:solidFill>
              <a:effectLst/>
              <a:uLnTx/>
              <a:uFillTx/>
              <a:latin typeface="Arial" panose="020B0604020202020204" pitchFamily="34" charset="0"/>
              <a:ea typeface="+mj-ea"/>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Thema</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Projectmanagement;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Research;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Communicatie;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Gedragsbeïnvloeding;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Groepsdynamica; </a:t>
            </a:r>
            <a:endParaRPr kumimoji="0" lang="nl-NL" sz="14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Samenwerken. </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2566539" y="3888207"/>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Groepsdynamica </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nvGraphicFramePr>
        <p:xfrm>
          <a:off x="1382505" y="609423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dirty="0">
                          <a:solidFill>
                            <a:schemeClr val="bg2"/>
                          </a:solidFill>
                        </a:rPr>
                        <a:t>Week 1</a:t>
                      </a:r>
                      <a:endParaRPr lang="nl-NL" sz="1200" b="0"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2"/>
                          </a:solidFill>
                        </a:rPr>
                        <a:t>Week 5</a:t>
                      </a:r>
                      <a:endParaRPr lang="nl-NL" sz="1200" b="0" kern="1200" dirty="0">
                        <a:solidFill>
                          <a:schemeClr val="bg2"/>
                        </a:solidFill>
                        <a:latin typeface="+mn-lt"/>
                        <a:ea typeface="+mn-ea"/>
                        <a:cs typeface="+mn-cs"/>
                      </a:endParaRPr>
                    </a:p>
                  </a:txBody>
                  <a:tcPr anchor="ctr"/>
                </a:tc>
                <a:tc>
                  <a:txBody>
                    <a:bodyPr/>
                    <a:lstStyle/>
                    <a:p>
                      <a:pPr algn="ctr"/>
                      <a:r>
                        <a:rPr lang="nl-NL" sz="1200" b="1" dirty="0">
                          <a:solidFill>
                            <a:schemeClr val="tx1"/>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6112"/>
          <a:stretch/>
        </p:blipFill>
        <p:spPr>
          <a:xfrm>
            <a:off x="1485192" y="3933195"/>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Kennistoets</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Projectverslag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STARR reflectie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nl-NL" sz="1200" b="0" i="0" u="none" strike="noStrike" kern="1200" cap="none" spc="0" normalizeH="0" baseline="0" noProof="0" dirty="0">
              <a:ln>
                <a:noFill/>
              </a:ln>
              <a:solidFill>
                <a:prstClr val="white">
                  <a:lumMod val="85000"/>
                </a:prstClr>
              </a:solidFill>
              <a:effectLst/>
              <a:uLnTx/>
              <a:uFillTx/>
              <a:latin typeface="Arial" panose="020B0604020202020204" pitchFamily="34" charset="0"/>
              <a:ea typeface="+mn-ea"/>
              <a:cs typeface="Arial" panose="020B0604020202020204" pitchFamily="34" charset="0"/>
            </a:endParaRP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pic>
        <p:nvPicPr>
          <p:cNvPr id="3" name="Graphic 2" descr="Badge silhouet">
            <a:extLst>
              <a:ext uri="{FF2B5EF4-FFF2-40B4-BE49-F238E27FC236}">
                <a16:creationId xmlns:a16="http://schemas.microsoft.com/office/drawing/2014/main" id="{9AD9B3E6-49BE-4D27-8248-1EA73E7C08A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39008" y="1508082"/>
            <a:ext cx="914400" cy="914400"/>
          </a:xfrm>
          <a:prstGeom prst="rect">
            <a:avLst/>
          </a:prstGeom>
        </p:spPr>
      </p:pic>
      <p:sp>
        <p:nvSpPr>
          <p:cNvPr id="12" name="Tekstvak 11">
            <a:extLst>
              <a:ext uri="{FF2B5EF4-FFF2-40B4-BE49-F238E27FC236}">
                <a16:creationId xmlns:a16="http://schemas.microsoft.com/office/drawing/2014/main" id="{BCA0E2AA-6B34-4C25-A205-F196F08116EF}"/>
              </a:ext>
            </a:extLst>
          </p:cNvPr>
          <p:cNvSpPr txBox="1"/>
          <p:nvPr/>
        </p:nvSpPr>
        <p:spPr>
          <a:xfrm>
            <a:off x="1382505" y="1872420"/>
            <a:ext cx="11232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Leerjaar </a:t>
            </a:r>
          </a:p>
        </p:txBody>
      </p:sp>
      <p:sp>
        <p:nvSpPr>
          <p:cNvPr id="13" name="Tekstvak 12">
            <a:extLst>
              <a:ext uri="{FF2B5EF4-FFF2-40B4-BE49-F238E27FC236}">
                <a16:creationId xmlns:a16="http://schemas.microsoft.com/office/drawing/2014/main" id="{43F0CBFD-C48C-4439-A7A4-D210F1CFC1DE}"/>
              </a:ext>
            </a:extLst>
          </p:cNvPr>
          <p:cNvSpPr txBox="1"/>
          <p:nvPr/>
        </p:nvSpPr>
        <p:spPr>
          <a:xfrm>
            <a:off x="1382505" y="2639440"/>
            <a:ext cx="19381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Periode </a:t>
            </a:r>
          </a:p>
        </p:txBody>
      </p:sp>
      <p:pic>
        <p:nvPicPr>
          <p:cNvPr id="15" name="Graphic 14" descr="Badge 3 silhouet">
            <a:extLst>
              <a:ext uri="{FF2B5EF4-FFF2-40B4-BE49-F238E27FC236}">
                <a16:creationId xmlns:a16="http://schemas.microsoft.com/office/drawing/2014/main" id="{62254C60-4AE4-4290-BB00-1F0EE2B788D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21974" y="2414607"/>
            <a:ext cx="914400" cy="914400"/>
          </a:xfrm>
          <a:prstGeom prst="rect">
            <a:avLst/>
          </a:prstGeom>
        </p:spPr>
      </p:pic>
      <p:pic>
        <p:nvPicPr>
          <p:cNvPr id="14" name="Graphic 13" descr="Open boek silhouet">
            <a:extLst>
              <a:ext uri="{FF2B5EF4-FFF2-40B4-BE49-F238E27FC236}">
                <a16:creationId xmlns:a16="http://schemas.microsoft.com/office/drawing/2014/main" id="{9D788A17-9D54-462F-856A-7E940A8EE52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07574" y="4786812"/>
            <a:ext cx="914400" cy="914400"/>
          </a:xfrm>
          <a:prstGeom prst="rect">
            <a:avLst/>
          </a:prstGeom>
        </p:spPr>
      </p:pic>
      <p:sp>
        <p:nvSpPr>
          <p:cNvPr id="16" name="Tekstvak 15">
            <a:extLst>
              <a:ext uri="{FF2B5EF4-FFF2-40B4-BE49-F238E27FC236}">
                <a16:creationId xmlns:a16="http://schemas.microsoft.com/office/drawing/2014/main" id="{826B6D7B-6AF8-414B-934B-5A6018055D99}"/>
              </a:ext>
            </a:extLst>
          </p:cNvPr>
          <p:cNvSpPr txBox="1"/>
          <p:nvPr/>
        </p:nvSpPr>
        <p:spPr>
          <a:xfrm>
            <a:off x="2635290" y="4840353"/>
            <a:ext cx="452531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1" u="none" strike="noStrike" kern="1200" cap="none" spc="0" normalizeH="0" baseline="0" noProof="0" dirty="0">
                <a:ln>
                  <a:noFill/>
                </a:ln>
                <a:solidFill>
                  <a:prstClr val="black"/>
                </a:solidFill>
                <a:effectLst/>
                <a:uLnTx/>
                <a:uFillTx/>
                <a:latin typeface="Calibri" panose="020F0502020204030204"/>
                <a:ea typeface="+mn-ea"/>
                <a:cs typeface="+mn-cs"/>
              </a:rPr>
              <a:t>Groepsdynamica, de basis. </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Professioneel begeleiden van groepen. Door Jan Remmerswaal en Bertus </a:t>
            </a:r>
            <a:r>
              <a:rPr kumimoji="0" lang="nl-NL" sz="1800" b="0" i="0" u="none" strike="noStrike" kern="1200" cap="none" spc="0" normalizeH="0" baseline="0" noProof="0" dirty="0" err="1">
                <a:ln>
                  <a:noFill/>
                </a:ln>
                <a:solidFill>
                  <a:prstClr val="black"/>
                </a:solidFill>
                <a:effectLst/>
                <a:uLnTx/>
                <a:uFillTx/>
                <a:latin typeface="Calibri" panose="020F0502020204030204"/>
                <a:ea typeface="+mn-ea"/>
                <a:cs typeface="+mn-cs"/>
              </a:rPr>
              <a:t>Leijenhorst</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375866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16083354-8C65-4F16-8C3B-D4569A409332}"/>
              </a:ext>
            </a:extLst>
          </p:cNvPr>
          <p:cNvSpPr>
            <a:spLocks noGrp="1"/>
          </p:cNvSpPr>
          <p:nvPr>
            <p:ph type="title"/>
          </p:nvPr>
        </p:nvSpPr>
        <p:spPr>
          <a:solidFill>
            <a:schemeClr val="tx1">
              <a:lumMod val="10000"/>
              <a:lumOff val="90000"/>
            </a:schemeClr>
          </a:solidFill>
        </p:spPr>
        <p:txBody>
          <a:bodyPr/>
          <a:lstStyle/>
          <a:p>
            <a:r>
              <a:rPr lang="nl-NL" dirty="0"/>
              <a:t>Vandaag: </a:t>
            </a:r>
          </a:p>
        </p:txBody>
      </p:sp>
      <p:sp>
        <p:nvSpPr>
          <p:cNvPr id="9" name="Tijdelijke aanduiding voor inhoud 2">
            <a:extLst>
              <a:ext uri="{FF2B5EF4-FFF2-40B4-BE49-F238E27FC236}">
                <a16:creationId xmlns:a16="http://schemas.microsoft.com/office/drawing/2014/main" id="{24FDD77D-61E8-4F02-93DF-5423EAFB3DDA}"/>
              </a:ext>
            </a:extLst>
          </p:cNvPr>
          <p:cNvSpPr>
            <a:spLocks noGrp="1"/>
          </p:cNvSpPr>
          <p:nvPr>
            <p:ph idx="1"/>
          </p:nvPr>
        </p:nvSpPr>
        <p:spPr>
          <a:xfrm>
            <a:off x="371475" y="2068375"/>
            <a:ext cx="11449050" cy="4419599"/>
          </a:xfrm>
        </p:spPr>
        <p:txBody>
          <a:bodyPr/>
          <a:lstStyle/>
          <a:p>
            <a:pPr marL="0" indent="0">
              <a:buNone/>
            </a:pPr>
            <a:r>
              <a:rPr lang="nl-NL" sz="2800" i="1" dirty="0"/>
              <a:t>Groepsdynamica gelinkt aan het begeleiden van de bijeenkomst:</a:t>
            </a:r>
          </a:p>
          <a:p>
            <a:pPr marL="0" indent="0">
              <a:buNone/>
            </a:pPr>
            <a:endParaRPr lang="nl-NL" dirty="0"/>
          </a:p>
          <a:p>
            <a:pPr>
              <a:lnSpc>
                <a:spcPct val="107000"/>
              </a:lnSpc>
              <a:spcAft>
                <a:spcPts val="800"/>
              </a:spcAft>
            </a:pPr>
            <a:r>
              <a:rPr lang="nl-NL" sz="2400" dirty="0">
                <a:effectLst/>
                <a:ea typeface="Calibri" panose="020F0502020204030204" pitchFamily="34" charset="0"/>
                <a:cs typeface="Times New Roman" panose="02020603050405020304" pitchFamily="18" charset="0"/>
              </a:rPr>
              <a:t>Communicatie in groepen</a:t>
            </a:r>
          </a:p>
          <a:p>
            <a:pPr>
              <a:lnSpc>
                <a:spcPct val="107000"/>
              </a:lnSpc>
              <a:spcAft>
                <a:spcPts val="800"/>
              </a:spcAft>
            </a:pPr>
            <a:r>
              <a:rPr lang="nl-NL" sz="2400" dirty="0">
                <a:effectLst/>
                <a:ea typeface="Calibri" panose="020F0502020204030204" pitchFamily="34" charset="0"/>
                <a:cs typeface="Times New Roman" panose="02020603050405020304" pitchFamily="18" charset="0"/>
              </a:rPr>
              <a:t>Leiderschapsstijlen </a:t>
            </a:r>
          </a:p>
          <a:p>
            <a:pPr>
              <a:lnSpc>
                <a:spcPct val="107000"/>
              </a:lnSpc>
              <a:spcAft>
                <a:spcPts val="800"/>
              </a:spcAft>
            </a:pPr>
            <a:r>
              <a:rPr lang="nl-NL" sz="2400" dirty="0">
                <a:effectLst/>
                <a:ea typeface="Calibri" panose="020F0502020204030204" pitchFamily="34" charset="0"/>
                <a:cs typeface="Times New Roman" panose="02020603050405020304" pitchFamily="18" charset="0"/>
              </a:rPr>
              <a:t>Hoe in te spelen op de fase waarin de groep zit</a:t>
            </a:r>
            <a:endParaRPr lang="nl-NL" sz="2400" dirty="0"/>
          </a:p>
        </p:txBody>
      </p:sp>
    </p:spTree>
    <p:extLst>
      <p:ext uri="{BB962C8B-B14F-4D97-AF65-F5344CB8AC3E}">
        <p14:creationId xmlns:p14="http://schemas.microsoft.com/office/powerpoint/2010/main" val="3312918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Thaitalk groepsvorming fragment 3 - Welke fase? Welke gedragingen?">
            <a:hlinkClick r:id="" action="ppaction://media"/>
            <a:extLst>
              <a:ext uri="{FF2B5EF4-FFF2-40B4-BE49-F238E27FC236}">
                <a16:creationId xmlns:a16="http://schemas.microsoft.com/office/drawing/2014/main" id="{506174E5-03B0-4EB7-B24C-939B96FE498A}"/>
              </a:ext>
            </a:extLst>
          </p:cNvPr>
          <p:cNvPicPr>
            <a:picLocks noRot="1" noChangeAspect="1"/>
          </p:cNvPicPr>
          <p:nvPr>
            <a:videoFile r:link="rId1"/>
          </p:nvPr>
        </p:nvPicPr>
        <p:blipFill>
          <a:blip r:embed="rId3"/>
          <a:stretch>
            <a:fillRect/>
          </a:stretch>
        </p:blipFill>
        <p:spPr>
          <a:xfrm>
            <a:off x="738809" y="2204555"/>
            <a:ext cx="7446919" cy="4207510"/>
          </a:xfrm>
          <a:prstGeom prst="rect">
            <a:avLst/>
          </a:prstGeom>
        </p:spPr>
      </p:pic>
      <p:sp>
        <p:nvSpPr>
          <p:cNvPr id="4" name="Tekstvak 3">
            <a:extLst>
              <a:ext uri="{FF2B5EF4-FFF2-40B4-BE49-F238E27FC236}">
                <a16:creationId xmlns:a16="http://schemas.microsoft.com/office/drawing/2014/main" id="{60C3C803-A92E-45C7-B360-D164D9F8A38E}"/>
              </a:ext>
            </a:extLst>
          </p:cNvPr>
          <p:cNvSpPr txBox="1"/>
          <p:nvPr/>
        </p:nvSpPr>
        <p:spPr>
          <a:xfrm>
            <a:off x="4462268" y="464487"/>
            <a:ext cx="6097656" cy="1561005"/>
          </a:xfrm>
          <a:prstGeom prst="rect">
            <a:avLst/>
          </a:prstGeom>
          <a:noFill/>
        </p:spPr>
        <p:txBody>
          <a:bodyPr wrap="square">
            <a:spAutoFit/>
          </a:bodyPr>
          <a:lstStyle/>
          <a:p>
            <a:pPr marL="1143000" marR="0" lvl="2" indent="-2286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Fase 1 </a:t>
            </a:r>
            <a:r>
              <a:rPr kumimoji="0" lang="nl-NL"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forming</a:t>
            </a: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&gt; vormen </a:t>
            </a:r>
            <a:endParaRPr kumimoji="0" lang="nl-NL"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Fase 2 </a:t>
            </a:r>
            <a:r>
              <a:rPr kumimoji="0" lang="nl-NL"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storming</a:t>
            </a: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&gt; stormen </a:t>
            </a:r>
            <a:endParaRPr kumimoji="0" lang="nl-NL"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Fase 3 </a:t>
            </a:r>
            <a:r>
              <a:rPr kumimoji="0" lang="nl-NL"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norming</a:t>
            </a: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&gt; normen </a:t>
            </a:r>
            <a:endParaRPr kumimoji="0" lang="nl-NL"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Fase 4 </a:t>
            </a:r>
            <a:r>
              <a:rPr kumimoji="0" lang="nl-NL"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performing</a:t>
            </a: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&gt; prestatie </a:t>
            </a:r>
            <a:endParaRPr kumimoji="0" lang="nl-NL"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l" defTabSz="914400" rtl="0" eaLnBrk="1" fontAlgn="auto" latinLnBrk="0" hangingPunct="1">
              <a:lnSpc>
                <a:spcPct val="107000"/>
              </a:lnSpc>
              <a:spcBef>
                <a:spcPts val="0"/>
              </a:spcBef>
              <a:spcAft>
                <a:spcPts val="800"/>
              </a:spcAft>
              <a:buClrTx/>
              <a:buSzTx/>
              <a:buFont typeface="Courier New" panose="02070309020205020404" pitchFamily="49" charset="0"/>
              <a:buChar char="o"/>
              <a:tabLst/>
              <a:defRPr/>
            </a:pP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Fase 5 </a:t>
            </a:r>
            <a:r>
              <a:rPr kumimoji="0" lang="nl-NL" sz="1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adjourning</a:t>
            </a:r>
            <a:r>
              <a:rPr kumimoji="0" lang="nl-NL"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&gt; afscheid </a:t>
            </a:r>
            <a:endParaRPr kumimoji="0" lang="nl-NL"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 name="Tekstvak 4">
            <a:extLst>
              <a:ext uri="{FF2B5EF4-FFF2-40B4-BE49-F238E27FC236}">
                <a16:creationId xmlns:a16="http://schemas.microsoft.com/office/drawing/2014/main" id="{82D59A88-C70F-4CCF-8343-120A0BE8E583}"/>
              </a:ext>
            </a:extLst>
          </p:cNvPr>
          <p:cNvSpPr txBox="1"/>
          <p:nvPr/>
        </p:nvSpPr>
        <p:spPr>
          <a:xfrm>
            <a:off x="695739" y="445935"/>
            <a:ext cx="840850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0" i="0" u="none" strike="noStrike" kern="1200" cap="none" spc="0" normalizeH="0" baseline="0" noProof="0" dirty="0">
                <a:ln>
                  <a:noFill/>
                </a:ln>
                <a:solidFill>
                  <a:prstClr val="black"/>
                </a:solidFill>
                <a:effectLst/>
                <a:uLnTx/>
                <a:uFillTx/>
                <a:latin typeface="Calibri" panose="020F0502020204030204"/>
                <a:ea typeface="+mn-ea"/>
                <a:cs typeface="+mn-cs"/>
              </a:rPr>
              <a:t>Even terug; welke fase? </a:t>
            </a:r>
          </a:p>
        </p:txBody>
      </p:sp>
    </p:spTree>
    <p:extLst>
      <p:ext uri="{BB962C8B-B14F-4D97-AF65-F5344CB8AC3E}">
        <p14:creationId xmlns:p14="http://schemas.microsoft.com/office/powerpoint/2010/main" val="87880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16083354-8C65-4F16-8C3B-D4569A409332}"/>
              </a:ext>
            </a:extLst>
          </p:cNvPr>
          <p:cNvSpPr>
            <a:spLocks noGrp="1"/>
          </p:cNvSpPr>
          <p:nvPr>
            <p:ph type="title"/>
          </p:nvPr>
        </p:nvSpPr>
        <p:spPr/>
        <p:txBody>
          <a:bodyPr/>
          <a:lstStyle/>
          <a:p>
            <a:r>
              <a:rPr lang="nl-NL" sz="4000" dirty="0">
                <a:effectLst/>
                <a:ea typeface="Calibri" panose="020F0502020204030204" pitchFamily="34" charset="0"/>
                <a:cs typeface="Times New Roman" panose="02020603050405020304" pitchFamily="18" charset="0"/>
              </a:rPr>
              <a:t>Communicatie in groepen</a:t>
            </a:r>
            <a:br>
              <a:rPr lang="nl-NL" sz="4000" dirty="0">
                <a:effectLst/>
                <a:ea typeface="Calibri" panose="020F0502020204030204" pitchFamily="34" charset="0"/>
                <a:cs typeface="Times New Roman" panose="02020603050405020304" pitchFamily="18" charset="0"/>
              </a:rPr>
            </a:br>
            <a:endParaRPr lang="nl-NL" dirty="0"/>
          </a:p>
        </p:txBody>
      </p:sp>
      <p:sp>
        <p:nvSpPr>
          <p:cNvPr id="4" name="Tekstvak 3">
            <a:extLst>
              <a:ext uri="{FF2B5EF4-FFF2-40B4-BE49-F238E27FC236}">
                <a16:creationId xmlns:a16="http://schemas.microsoft.com/office/drawing/2014/main" id="{62482CA8-8C54-459B-9B3B-F3902A7A31C7}"/>
              </a:ext>
            </a:extLst>
          </p:cNvPr>
          <p:cNvSpPr txBox="1"/>
          <p:nvPr/>
        </p:nvSpPr>
        <p:spPr>
          <a:xfrm>
            <a:off x="583923" y="1611583"/>
            <a:ext cx="6097656" cy="2445862"/>
          </a:xfrm>
          <a:prstGeom prst="rect">
            <a:avLst/>
          </a:prstGeom>
          <a:noFill/>
        </p:spPr>
        <p:txBody>
          <a:bodyPr wrap="square">
            <a:spAutoFit/>
          </a:bodyPr>
          <a:lstStyle/>
          <a:p>
            <a:pPr marL="342900" marR="0" lvl="0" indent="-3429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24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Groepsgrootte</a:t>
            </a: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24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Status en invloed </a:t>
            </a: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nl-NL" sz="24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Functionele rollen in groepen</a:t>
            </a: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nl-NL" sz="24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Taakrollen</a:t>
            </a: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0"/>
              </a:spcAft>
              <a:buClrTx/>
              <a:buSzTx/>
              <a:buFont typeface="Wingdings" panose="05000000000000000000" pitchFamily="2" charset="2"/>
              <a:buChar char=""/>
              <a:tabLst/>
              <a:defRPr/>
            </a:pPr>
            <a:r>
              <a:rPr kumimoji="0" lang="nl-NL" sz="24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Procesrollen	</a:t>
            </a: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nl-NL" sz="24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Zowel taak- als procesrollen	 </a:t>
            </a:r>
            <a:endParaRPr kumimoji="0" lang="nl-NL" sz="2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0997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378D4179-F73B-4987-9B66-81FC80F57A68}"/>
              </a:ext>
            </a:extLst>
          </p:cNvPr>
          <p:cNvPicPr>
            <a:picLocks noChangeAspect="1"/>
          </p:cNvPicPr>
          <p:nvPr/>
        </p:nvPicPr>
        <p:blipFill>
          <a:blip r:embed="rId3"/>
          <a:stretch>
            <a:fillRect/>
          </a:stretch>
        </p:blipFill>
        <p:spPr>
          <a:xfrm>
            <a:off x="8480476" y="3702206"/>
            <a:ext cx="3533252" cy="13604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ekstvak 2">
            <a:extLst>
              <a:ext uri="{FF2B5EF4-FFF2-40B4-BE49-F238E27FC236}">
                <a16:creationId xmlns:a16="http://schemas.microsoft.com/office/drawing/2014/main" id="{0B346780-DB91-44B0-BA1C-8CDF88EE846D}"/>
              </a:ext>
            </a:extLst>
          </p:cNvPr>
          <p:cNvSpPr txBox="1"/>
          <p:nvPr/>
        </p:nvSpPr>
        <p:spPr>
          <a:xfrm>
            <a:off x="622477" y="330756"/>
            <a:ext cx="6094140" cy="721736"/>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nl-NL" sz="40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Groepsgrootte</a:t>
            </a:r>
            <a:endParaRPr kumimoji="0" lang="nl-NL" sz="36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p:txBody>
      </p:sp>
      <p:sp>
        <p:nvSpPr>
          <p:cNvPr id="4" name="Tekstvak 3">
            <a:extLst>
              <a:ext uri="{FF2B5EF4-FFF2-40B4-BE49-F238E27FC236}">
                <a16:creationId xmlns:a16="http://schemas.microsoft.com/office/drawing/2014/main" id="{FB724A9B-016C-440B-A968-3DF010597977}"/>
              </a:ext>
            </a:extLst>
          </p:cNvPr>
          <p:cNvSpPr txBox="1"/>
          <p:nvPr/>
        </p:nvSpPr>
        <p:spPr>
          <a:xfrm>
            <a:off x="622477" y="1171932"/>
            <a:ext cx="10278637" cy="535531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In een kleinere groep is er meer tijd en gelegenheid voor iedereen om te spreken of iets in te brengen in een gesprek.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Als de groep groter wordt zien we dat de actieve leden steeds actiever worden in vergelijking tot anderen. De stillere groepsleden gaan meer naar de achtergrond.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De inhoud van de communicatie veranderd als de groep groter wordt: omdat de stillere leden minder de kans hebben deel te nemen zijn zij vaker achteraf ontevreden over de gang van zaken of het besluit.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Optimale groepsgrootte?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Groepjes van 5 werken over het algemeen het meest harmonieus samen.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Maximale groepsgrootte?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Bij een grotere groep komt er vaak een leider naar voren.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Afhankelijk van het doel van de groep is tussen de 8 en 20 mensen het meest effectief.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p:txBody>
      </p:sp>
    </p:spTree>
    <p:extLst>
      <p:ext uri="{BB962C8B-B14F-4D97-AF65-F5344CB8AC3E}">
        <p14:creationId xmlns:p14="http://schemas.microsoft.com/office/powerpoint/2010/main" val="1641311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16083354-8C65-4F16-8C3B-D4569A409332}"/>
              </a:ext>
            </a:extLst>
          </p:cNvPr>
          <p:cNvSpPr>
            <a:spLocks noGrp="1"/>
          </p:cNvSpPr>
          <p:nvPr>
            <p:ph type="title"/>
          </p:nvPr>
        </p:nvSpPr>
        <p:spPr/>
        <p:txBody>
          <a:bodyPr/>
          <a:lstStyle/>
          <a:p>
            <a:r>
              <a:rPr lang="nl-NL" sz="4000" b="0" dirty="0">
                <a:effectLst/>
                <a:latin typeface="+mn-lt"/>
                <a:ea typeface="Calibri" panose="020F0502020204030204" pitchFamily="34" charset="0"/>
                <a:cs typeface="Calibri" panose="020F0502020204030204" pitchFamily="34" charset="0"/>
              </a:rPr>
              <a:t>Status en invloed </a:t>
            </a:r>
            <a:endParaRPr lang="nl-NL" b="0" dirty="0">
              <a:latin typeface="+mn-lt"/>
              <a:cs typeface="Calibri" panose="020F0502020204030204" pitchFamily="34" charset="0"/>
            </a:endParaRPr>
          </a:p>
        </p:txBody>
      </p:sp>
      <p:pic>
        <p:nvPicPr>
          <p:cNvPr id="1026" name="Picture 2" descr="Verliezen van status pijnlijker dan verliezen van macht | Erasmus  University Rotterdam">
            <a:extLst>
              <a:ext uri="{FF2B5EF4-FFF2-40B4-BE49-F238E27FC236}">
                <a16:creationId xmlns:a16="http://schemas.microsoft.com/office/drawing/2014/main" id="{A5F4610D-5C44-49B7-BB2D-4F99D9C307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65" y="877064"/>
            <a:ext cx="4040806" cy="2860346"/>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32E32B44-D13D-4D81-A8BB-BB0D419E3BAB}"/>
              </a:ext>
            </a:extLst>
          </p:cNvPr>
          <p:cNvSpPr txBox="1"/>
          <p:nvPr/>
        </p:nvSpPr>
        <p:spPr>
          <a:xfrm>
            <a:off x="581853" y="3737410"/>
            <a:ext cx="10108030" cy="36933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Als iemand veel aan het woord is, heeft dit enkele belangrijke gevolgen. Spraakzame groepsleden zijn vaak een stimulans voor de groep en krijgen meer reactie waardoor ze nog meer aan het woord zijn.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Onderzoek heeft ook aangetoond dat mensen die veel aan het woord zijn en initiatief vertonen, een hogere status toebedeeld krijgen in groepen.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Als het voorstel van een zwijgzamer lid van de groep wordt aangenomen dan is dat vaak omdat er steun was van een spraakzamer groepslid.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644"/>
              </a:solidFill>
              <a:effectLst/>
              <a:uLnTx/>
              <a:uFillTx/>
              <a:latin typeface="Arial"/>
              <a:ea typeface="+mn-ea"/>
              <a:cs typeface="+mn-cs"/>
            </a:endParaRPr>
          </a:p>
        </p:txBody>
      </p:sp>
    </p:spTree>
    <p:extLst>
      <p:ext uri="{BB962C8B-B14F-4D97-AF65-F5344CB8AC3E}">
        <p14:creationId xmlns:p14="http://schemas.microsoft.com/office/powerpoint/2010/main" val="806940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16083354-8C65-4F16-8C3B-D4569A409332}"/>
              </a:ext>
            </a:extLst>
          </p:cNvPr>
          <p:cNvSpPr>
            <a:spLocks noGrp="1"/>
          </p:cNvSpPr>
          <p:nvPr>
            <p:ph type="title"/>
          </p:nvPr>
        </p:nvSpPr>
        <p:spPr>
          <a:xfrm>
            <a:off x="658858" y="479743"/>
            <a:ext cx="10108030" cy="1160403"/>
          </a:xfrm>
        </p:spPr>
        <p:txBody>
          <a:bodyPr/>
          <a:lstStyle/>
          <a:p>
            <a:r>
              <a:rPr lang="nl-NL" sz="4000" b="0" dirty="0">
                <a:effectLst/>
                <a:latin typeface="+mn-lt"/>
                <a:ea typeface="Calibri" panose="020F0502020204030204" pitchFamily="34" charset="0"/>
                <a:cs typeface="Times New Roman" panose="02020603050405020304" pitchFamily="18" charset="0"/>
              </a:rPr>
              <a:t>Functionele rollen in groepen</a:t>
            </a:r>
            <a:br>
              <a:rPr lang="nl-NL" sz="3600" dirty="0">
                <a:effectLst/>
                <a:latin typeface="+mn-lt"/>
                <a:ea typeface="Calibri" panose="020F0502020204030204" pitchFamily="34" charset="0"/>
                <a:cs typeface="Times New Roman" panose="02020603050405020304" pitchFamily="18" charset="0"/>
              </a:rPr>
            </a:br>
            <a:endParaRPr lang="nl-NL" dirty="0">
              <a:latin typeface="+mn-lt"/>
            </a:endParaRPr>
          </a:p>
        </p:txBody>
      </p:sp>
      <p:pic>
        <p:nvPicPr>
          <p:cNvPr id="9218" name="Picture 2" descr="Groepsrollen (Benne &amp;amp;amp; Sheats): 26 krachtige groepsrollen - Toolshero">
            <a:extLst>
              <a:ext uri="{FF2B5EF4-FFF2-40B4-BE49-F238E27FC236}">
                <a16:creationId xmlns:a16="http://schemas.microsoft.com/office/drawing/2014/main" id="{0DDD33AC-A6BD-4E16-8A03-A4FAB2EE93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58" y="1193631"/>
            <a:ext cx="7677866" cy="5517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83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FAB99EE4-B5E9-4541-AD60-27A1A6063EEC}"/>
              </a:ext>
            </a:extLst>
          </p:cNvPr>
          <p:cNvSpPr txBox="1"/>
          <p:nvPr/>
        </p:nvSpPr>
        <p:spPr>
          <a:xfrm>
            <a:off x="538843" y="571475"/>
            <a:ext cx="5378631" cy="25545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7CCBFF"/>
                </a:solidFill>
                <a:effectLst/>
                <a:uLnTx/>
                <a:uFillTx/>
                <a:latin typeface="Arial"/>
                <a:ea typeface="+mn-ea"/>
                <a:cs typeface="+mn-cs"/>
              </a:rPr>
              <a:t>Taakrollen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Taakrollen hebben betrekking op het daadwerkelijk uitvoeren van het werk en de taken die hiermee gepaard gaan. Wat moet er allemaal gedaan worden om een project te starten en te voltooien? Ze vertegenwoordigen alle rollen die nodig zijn om een project stapsgewijs uit te voeren.</a:t>
            </a:r>
          </a:p>
        </p:txBody>
      </p:sp>
      <p:sp>
        <p:nvSpPr>
          <p:cNvPr id="6" name="Tekstvak 5">
            <a:extLst>
              <a:ext uri="{FF2B5EF4-FFF2-40B4-BE49-F238E27FC236}">
                <a16:creationId xmlns:a16="http://schemas.microsoft.com/office/drawing/2014/main" id="{54B76CDC-1D17-4739-894E-324A28954799}"/>
              </a:ext>
            </a:extLst>
          </p:cNvPr>
          <p:cNvSpPr txBox="1"/>
          <p:nvPr/>
        </p:nvSpPr>
        <p:spPr>
          <a:xfrm>
            <a:off x="538843" y="3409406"/>
            <a:ext cx="5600700" cy="31700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41D87D"/>
                </a:solidFill>
                <a:effectLst/>
                <a:uLnTx/>
                <a:uFillTx/>
                <a:latin typeface="Arial"/>
                <a:ea typeface="+mn-ea"/>
                <a:cs typeface="+mn-cs"/>
              </a:rPr>
              <a:t>Persoonlijke en/of Sociale rollen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Interpersoonlijke relaties binnen een team hebben invloed op het succesvol functioneren. Deze rollen dragen bij aan het positieve functioneren van een team.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Zijn de onderlinge banden goed en respecteren teamleden elkaar, dan leidt dat tot goede resultaten. Spelen er onderlinge conflicten en is er strijd, dan komt dit het resultaat niet ten goede</a:t>
            </a:r>
          </a:p>
        </p:txBody>
      </p:sp>
      <p:sp>
        <p:nvSpPr>
          <p:cNvPr id="9" name="Tekstvak 8">
            <a:extLst>
              <a:ext uri="{FF2B5EF4-FFF2-40B4-BE49-F238E27FC236}">
                <a16:creationId xmlns:a16="http://schemas.microsoft.com/office/drawing/2014/main" id="{4234C3D8-2C6F-4214-93C8-4608B89B1098}"/>
              </a:ext>
            </a:extLst>
          </p:cNvPr>
          <p:cNvSpPr txBox="1"/>
          <p:nvPr/>
        </p:nvSpPr>
        <p:spPr>
          <a:xfrm>
            <a:off x="6775814" y="3429000"/>
            <a:ext cx="4046219" cy="25545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FF2F00"/>
                </a:solidFill>
                <a:effectLst/>
                <a:uLnTx/>
                <a:uFillTx/>
                <a:latin typeface="Arial"/>
                <a:ea typeface="+mn-ea"/>
                <a:cs typeface="+mn-cs"/>
              </a:rPr>
              <a:t>Disfunctionele en/of Individualistische rollen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Deze rollen verstoren de voortgang van het team en verzwakken de samenwerking. Zodra 1 of meerdere teamleden een dergelijke rol vervullen, geeft dat een verschuiving in het team.</a:t>
            </a:r>
          </a:p>
        </p:txBody>
      </p:sp>
      <p:pic>
        <p:nvPicPr>
          <p:cNvPr id="10242" name="Picture 2" descr="Groepsrollen van benne en sheats - toolshero">
            <a:extLst>
              <a:ext uri="{FF2B5EF4-FFF2-40B4-BE49-F238E27FC236}">
                <a16:creationId xmlns:a16="http://schemas.microsoft.com/office/drawing/2014/main" id="{118895C4-E580-408A-B940-E03BDDDE6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14" y="571475"/>
            <a:ext cx="3765912" cy="1882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97684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aYuverta">
  <a:themeElements>
    <a:clrScheme name="Yuverta">
      <a:dk1>
        <a:srgbClr val="000644"/>
      </a:dk1>
      <a:lt1>
        <a:sysClr val="window" lastClr="FFFFFF"/>
      </a:lt1>
      <a:dk2>
        <a:srgbClr val="000644"/>
      </a:dk2>
      <a:lt2>
        <a:srgbClr val="FFFFFF"/>
      </a:lt2>
      <a:accent1>
        <a:srgbClr val="A7FF00"/>
      </a:accent1>
      <a:accent2>
        <a:srgbClr val="000644"/>
      </a:accent2>
      <a:accent3>
        <a:srgbClr val="B1B8B8"/>
      </a:accent3>
      <a:accent4>
        <a:srgbClr val="B8A1FF"/>
      </a:accent4>
      <a:accent5>
        <a:srgbClr val="FF2F00"/>
      </a:accent5>
      <a:accent6>
        <a:srgbClr val="7CCBFF"/>
      </a:accent6>
      <a:hlink>
        <a:srgbClr val="B1B8B8"/>
      </a:hlink>
      <a:folHlink>
        <a:srgbClr val="B1B8B8"/>
      </a:folHlink>
    </a:clrScheme>
    <a:fontScheme name="Yuvert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Yuverta" id="{B251AC54-B592-45DF-B25C-7F63AC86D450}" vid="{0FDDE2D5-CE31-4D14-A74D-A23786F7CAC9}"/>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4" ma:contentTypeDescription="Een nieuw document maken." ma:contentTypeScope="" ma:versionID="a3c3b2d2316bbff68d369b35dcdb8578">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0dc031163889b163ad3cab64943a7718"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C8946B-F99D-494D-80F7-320DA499FDCF}">
  <ds:schemaRefs>
    <ds:schemaRef ds:uri="34354c1b-6b8c-435b-ad50-990538c19557"/>
    <ds:schemaRef ds:uri="47a28104-336f-447d-946e-e305ac2bcd47"/>
    <ds:schemaRef ds:uri="http://schemas.microsoft.com/office/infopath/2007/PartnerControls"/>
    <ds:schemaRef ds:uri="http://schemas.microsoft.com/office/2006/documentManagement/types"/>
    <ds:schemaRef ds:uri="http://purl.org/dc/dcmitype/"/>
    <ds:schemaRef ds:uri="http://schemas.microsoft.com/office/2006/metadata/properties"/>
    <ds:schemaRef ds:uri="http://www.w3.org/XML/1998/namespace"/>
    <ds:schemaRef ds:uri="http://purl.org/dc/terms/"/>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149E9B51-B870-4C19-80AA-B7FE897901C2}">
  <ds:schemaRefs>
    <ds:schemaRef ds:uri="http://schemas.microsoft.com/sharepoint/v3/contenttype/forms"/>
  </ds:schemaRefs>
</ds:datastoreItem>
</file>

<file path=customXml/itemProps3.xml><?xml version="1.0" encoding="utf-8"?>
<ds:datastoreItem xmlns:ds="http://schemas.openxmlformats.org/officeDocument/2006/customXml" ds:itemID="{6F3890E4-F420-4F47-B93C-0824E2C296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1391</Words>
  <Application>Microsoft Office PowerPoint</Application>
  <PresentationFormat>Widescreen</PresentationFormat>
  <Paragraphs>144</Paragraphs>
  <Slides>19</Slides>
  <Notes>9</Notes>
  <HiddenSlides>0</HiddenSlides>
  <MMClips>3</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Kantoorthema</vt:lpstr>
      <vt:lpstr>ThemaYuverta</vt:lpstr>
      <vt:lpstr>Les 2 Groepsdynamica</vt:lpstr>
      <vt:lpstr>PowerPoint Presentation</vt:lpstr>
      <vt:lpstr>Vandaag: </vt:lpstr>
      <vt:lpstr>PowerPoint Presentation</vt:lpstr>
      <vt:lpstr>Communicatie in groepen </vt:lpstr>
      <vt:lpstr>PowerPoint Presentation</vt:lpstr>
      <vt:lpstr>Status en invloed </vt:lpstr>
      <vt:lpstr>Functionele rollen in groepen </vt:lpstr>
      <vt:lpstr>PowerPoint Presentation</vt:lpstr>
      <vt:lpstr>Even terug naar jullie community!</vt:lpstr>
      <vt:lpstr>PowerPoint Presentation</vt:lpstr>
      <vt:lpstr>Leiderschapsstijlen </vt:lpstr>
      <vt:lpstr>Leiderschapsstijlen </vt:lpstr>
      <vt:lpstr>PowerPoint Presentation</vt:lpstr>
      <vt:lpstr>PowerPoint Presentation</vt:lpstr>
      <vt:lpstr>PowerPoint Presentation</vt:lpstr>
      <vt:lpstr>Hoe in te spelen op de fase waarin de groep zit </vt:lpstr>
      <vt:lpstr>PowerPoint Presentation</vt:lpstr>
      <vt:lpstr>Terug naar jullie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2 Groepsdynamica</dc:title>
  <dc:creator>Pascalle Cup</dc:creator>
  <cp:lastModifiedBy>Pascalle Cup</cp:lastModifiedBy>
  <cp:revision>3</cp:revision>
  <dcterms:created xsi:type="dcterms:W3CDTF">2022-03-02T22:04:34Z</dcterms:created>
  <dcterms:modified xsi:type="dcterms:W3CDTF">2022-03-14T10:34:16Z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